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handoutMasterIdLst>
    <p:handoutMasterId r:id="rId28"/>
  </p:handoutMasterIdLst>
  <p:sldIdLst>
    <p:sldId id="744" r:id="rId2"/>
    <p:sldId id="756" r:id="rId3"/>
    <p:sldId id="783" r:id="rId4"/>
    <p:sldId id="757" r:id="rId5"/>
    <p:sldId id="758" r:id="rId6"/>
    <p:sldId id="755" r:id="rId7"/>
    <p:sldId id="759" r:id="rId8"/>
    <p:sldId id="764" r:id="rId9"/>
    <p:sldId id="762" r:id="rId10"/>
    <p:sldId id="760" r:id="rId11"/>
    <p:sldId id="765" r:id="rId12"/>
    <p:sldId id="766" r:id="rId13"/>
    <p:sldId id="767" r:id="rId14"/>
    <p:sldId id="768" r:id="rId15"/>
    <p:sldId id="769" r:id="rId16"/>
    <p:sldId id="770" r:id="rId17"/>
    <p:sldId id="776" r:id="rId18"/>
    <p:sldId id="772" r:id="rId19"/>
    <p:sldId id="778" r:id="rId20"/>
    <p:sldId id="777" r:id="rId21"/>
    <p:sldId id="779" r:id="rId22"/>
    <p:sldId id="774" r:id="rId23"/>
    <p:sldId id="780" r:id="rId24"/>
    <p:sldId id="781" r:id="rId25"/>
    <p:sldId id="782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CB5"/>
    <a:srgbClr val="FFC285"/>
    <a:srgbClr val="FFAD5B"/>
    <a:srgbClr val="006666"/>
    <a:srgbClr val="CC6600"/>
    <a:srgbClr val="EBD7AB"/>
    <a:srgbClr val="00817E"/>
    <a:srgbClr val="009999"/>
    <a:srgbClr val="996633"/>
    <a:srgbClr val="FF9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5" autoAdjust="0"/>
    <p:restoredTop sz="87558" autoAdjust="0"/>
  </p:normalViewPr>
  <p:slideViewPr>
    <p:cSldViewPr>
      <p:cViewPr varScale="1">
        <p:scale>
          <a:sx n="119" d="100"/>
          <a:sy n="119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584"/>
    </p:cViewPr>
  </p:sorterViewPr>
  <p:notesViewPr>
    <p:cSldViewPr>
      <p:cViewPr>
        <p:scale>
          <a:sx n="100" d="100"/>
          <a:sy n="100" d="100"/>
        </p:scale>
        <p:origin x="-261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'Graph for combined adults'!$A$2</c:f>
              <c:strCache>
                <c:ptCount val="1"/>
                <c:pt idx="0">
                  <c:v>Percent</c:v>
                </c:pt>
              </c:strCache>
            </c:strRef>
          </c:tx>
          <c:spPr>
            <a:ln w="28575" cap="rnd">
              <a:solidFill>
                <a:srgbClr val="006666"/>
              </a:solidFill>
              <a:round/>
            </a:ln>
            <a:effectLst/>
          </c:spPr>
          <c:marker>
            <c:symbol val="none"/>
          </c:marker>
          <c:cat>
            <c:numRef>
              <c:f>'Graph for combined adults'!$B$1:$V$1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cat>
          <c:val>
            <c:numRef>
              <c:f>'Graph for combined adults'!$B$2:$V$2</c:f>
              <c:numCache>
                <c:formatCode>General</c:formatCode>
                <c:ptCount val="21"/>
                <c:pt idx="0">
                  <c:v>80</c:v>
                </c:pt>
                <c:pt idx="1">
                  <c:v>66.197183098591552</c:v>
                </c:pt>
                <c:pt idx="2">
                  <c:v>63.698630136986303</c:v>
                </c:pt>
                <c:pt idx="3">
                  <c:v>46.66666666666665</c:v>
                </c:pt>
                <c:pt idx="4">
                  <c:v>46.808510638297882</c:v>
                </c:pt>
                <c:pt idx="5">
                  <c:v>55.487804878048777</c:v>
                </c:pt>
                <c:pt idx="6">
                  <c:v>44.910179640718553</c:v>
                </c:pt>
                <c:pt idx="7">
                  <c:v>37.209302325581397</c:v>
                </c:pt>
                <c:pt idx="8">
                  <c:v>37.41935483870968</c:v>
                </c:pt>
                <c:pt idx="9">
                  <c:v>42.675159235668801</c:v>
                </c:pt>
                <c:pt idx="10">
                  <c:v>49.21875</c:v>
                </c:pt>
                <c:pt idx="11">
                  <c:v>36.619718309859159</c:v>
                </c:pt>
                <c:pt idx="12">
                  <c:v>32.70440251572326</c:v>
                </c:pt>
                <c:pt idx="13">
                  <c:v>38.235294117647051</c:v>
                </c:pt>
                <c:pt idx="14">
                  <c:v>38.235294117647051</c:v>
                </c:pt>
                <c:pt idx="15">
                  <c:v>35.714285714285722</c:v>
                </c:pt>
                <c:pt idx="16">
                  <c:v>42</c:v>
                </c:pt>
                <c:pt idx="17">
                  <c:v>33</c:v>
                </c:pt>
                <c:pt idx="18">
                  <c:v>33</c:v>
                </c:pt>
                <c:pt idx="19">
                  <c:v>41.666666666666657</c:v>
                </c:pt>
                <c:pt idx="20">
                  <c:v>42.857142857142847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90-5540-9724-462678D5E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42494968"/>
        <c:axId val="-2142488376"/>
      </c:lineChart>
      <c:catAx>
        <c:axId val="-2142494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800" b="1" dirty="0">
                    <a:solidFill>
                      <a:srgbClr val="CC6600"/>
                    </a:solidFill>
                  </a:rPr>
                  <a:t>Week</a:t>
                </a:r>
              </a:p>
            </c:rich>
          </c:tx>
          <c:layout>
            <c:manualLayout>
              <c:xMode val="edge"/>
              <c:yMode val="edge"/>
              <c:x val="0.48711452695732199"/>
              <c:y val="0.854917740621413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2488376"/>
        <c:crosses val="autoZero"/>
        <c:auto val="1"/>
        <c:lblAlgn val="ctr"/>
        <c:lblOffset val="100"/>
        <c:tickLblSkip val="2"/>
        <c:noMultiLvlLbl val="0"/>
      </c:catAx>
      <c:valAx>
        <c:axId val="-21424883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24949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6666"/>
              </a:solidFill>
              <a:round/>
            </a:ln>
            <a:effectLst/>
          </c:spPr>
          <c:marker>
            <c:symbol val="none"/>
          </c:marker>
          <c:cat>
            <c:strRef>
              <c:f>Sheet1!$B$2:$B$10</c:f>
              <c:strCache>
                <c:ptCount val="9"/>
                <c:pt idx="0">
                  <c:v> A</c:v>
                </c:pt>
                <c:pt idx="1">
                  <c:v> B</c:v>
                </c:pt>
                <c:pt idx="2">
                  <c:v>C</c:v>
                </c:pt>
                <c:pt idx="3">
                  <c:v> D</c:v>
                </c:pt>
                <c:pt idx="4">
                  <c:v> E</c:v>
                </c:pt>
                <c:pt idx="5">
                  <c:v> F</c:v>
                </c:pt>
                <c:pt idx="6">
                  <c:v> G</c:v>
                </c:pt>
                <c:pt idx="7">
                  <c:v> H</c:v>
                </c:pt>
                <c:pt idx="8">
                  <c:v> I</c:v>
                </c:pt>
              </c:strCache>
            </c:strRef>
          </c:cat>
          <c:val>
            <c:numRef>
              <c:f>Sheet1!$C$2:$C$10</c:f>
              <c:numCache>
                <c:formatCode>0.00</c:formatCode>
                <c:ptCount val="9"/>
                <c:pt idx="0">
                  <c:v>4.53</c:v>
                </c:pt>
                <c:pt idx="1">
                  <c:v>4.43</c:v>
                </c:pt>
                <c:pt idx="2">
                  <c:v>4.54</c:v>
                </c:pt>
                <c:pt idx="3">
                  <c:v>4.6199999999999992</c:v>
                </c:pt>
                <c:pt idx="4">
                  <c:v>4.46</c:v>
                </c:pt>
                <c:pt idx="5">
                  <c:v>4.6199999999999992</c:v>
                </c:pt>
                <c:pt idx="6">
                  <c:v>4.6599999999999993</c:v>
                </c:pt>
                <c:pt idx="7">
                  <c:v>4.91</c:v>
                </c:pt>
                <c:pt idx="8">
                  <c:v>3.78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52-1447-A51C-E24DA0F25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8737064"/>
        <c:axId val="2138539480"/>
      </c:lineChart>
      <c:catAx>
        <c:axId val="2138737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400" b="1" dirty="0">
                    <a:solidFill>
                      <a:schemeClr val="accent2"/>
                    </a:solidFill>
                  </a:rPr>
                  <a:t>Week</a:t>
                </a:r>
              </a:p>
            </c:rich>
          </c:tx>
          <c:layout>
            <c:manualLayout>
              <c:xMode val="edge"/>
              <c:yMode val="edge"/>
              <c:x val="0.46419842239751102"/>
              <c:y val="0.855539010404740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539480"/>
        <c:crosses val="autoZero"/>
        <c:auto val="1"/>
        <c:lblAlgn val="ctr"/>
        <c:lblOffset val="100"/>
        <c:tickLblSkip val="1"/>
        <c:noMultiLvlLbl val="0"/>
      </c:catAx>
      <c:valAx>
        <c:axId val="2138539480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737064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HTQ score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006666"/>
              </a:solidFill>
              <a:ln w="38100">
                <a:noFill/>
              </a:ln>
              <a:effectLst/>
            </c:spPr>
          </c:marker>
          <c:trendline>
            <c:spPr>
              <a:ln w="28575" cap="rnd">
                <a:solidFill>
                  <a:schemeClr val="tx1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Sheet1!$A$2:$A$43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11</c:v>
                </c:pt>
                <c:pt idx="31">
                  <c:v>11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14</c:v>
                </c:pt>
                <c:pt idx="37">
                  <c:v>14</c:v>
                </c:pt>
                <c:pt idx="38">
                  <c:v>14</c:v>
                </c:pt>
                <c:pt idx="39">
                  <c:v>14</c:v>
                </c:pt>
                <c:pt idx="40">
                  <c:v>16</c:v>
                </c:pt>
                <c:pt idx="41">
                  <c:v>17</c:v>
                </c:pt>
              </c:numCache>
            </c:numRef>
          </c:xVal>
          <c:yVal>
            <c:numRef>
              <c:f>Sheet1!$B$2:$B$43</c:f>
              <c:numCache>
                <c:formatCode>General</c:formatCode>
                <c:ptCount val="42"/>
                <c:pt idx="0">
                  <c:v>2.1800000000000002</c:v>
                </c:pt>
                <c:pt idx="1">
                  <c:v>3.07</c:v>
                </c:pt>
                <c:pt idx="2">
                  <c:v>3.56</c:v>
                </c:pt>
                <c:pt idx="3">
                  <c:v>1.31</c:v>
                </c:pt>
                <c:pt idx="4">
                  <c:v>1.88</c:v>
                </c:pt>
                <c:pt idx="5">
                  <c:v>3.75</c:v>
                </c:pt>
                <c:pt idx="6">
                  <c:v>1.63</c:v>
                </c:pt>
                <c:pt idx="7">
                  <c:v>1.81</c:v>
                </c:pt>
                <c:pt idx="8">
                  <c:v>3.25</c:v>
                </c:pt>
                <c:pt idx="9">
                  <c:v>2.38</c:v>
                </c:pt>
                <c:pt idx="10">
                  <c:v>3.07</c:v>
                </c:pt>
                <c:pt idx="11">
                  <c:v>3.2</c:v>
                </c:pt>
                <c:pt idx="12">
                  <c:v>3.23</c:v>
                </c:pt>
                <c:pt idx="13">
                  <c:v>1.56</c:v>
                </c:pt>
                <c:pt idx="14">
                  <c:v>1.88</c:v>
                </c:pt>
                <c:pt idx="15">
                  <c:v>2.25</c:v>
                </c:pt>
                <c:pt idx="16">
                  <c:v>1.1299999999999999</c:v>
                </c:pt>
                <c:pt idx="17">
                  <c:v>2.19</c:v>
                </c:pt>
                <c:pt idx="18">
                  <c:v>2.81</c:v>
                </c:pt>
                <c:pt idx="19">
                  <c:v>3</c:v>
                </c:pt>
                <c:pt idx="20">
                  <c:v>3.06</c:v>
                </c:pt>
                <c:pt idx="21">
                  <c:v>3.25</c:v>
                </c:pt>
                <c:pt idx="22">
                  <c:v>3.44</c:v>
                </c:pt>
                <c:pt idx="23">
                  <c:v>1.38</c:v>
                </c:pt>
                <c:pt idx="24">
                  <c:v>1.56</c:v>
                </c:pt>
                <c:pt idx="25">
                  <c:v>1.56</c:v>
                </c:pt>
                <c:pt idx="26">
                  <c:v>1.8</c:v>
                </c:pt>
                <c:pt idx="27">
                  <c:v>2.25</c:v>
                </c:pt>
                <c:pt idx="28">
                  <c:v>2.69</c:v>
                </c:pt>
                <c:pt idx="29">
                  <c:v>2.81</c:v>
                </c:pt>
                <c:pt idx="30">
                  <c:v>1.9</c:v>
                </c:pt>
                <c:pt idx="31">
                  <c:v>3.07</c:v>
                </c:pt>
                <c:pt idx="32">
                  <c:v>1.67</c:v>
                </c:pt>
                <c:pt idx="33">
                  <c:v>1.8</c:v>
                </c:pt>
                <c:pt idx="34">
                  <c:v>2.31</c:v>
                </c:pt>
                <c:pt idx="35">
                  <c:v>2.56</c:v>
                </c:pt>
                <c:pt idx="36">
                  <c:v>1.38</c:v>
                </c:pt>
                <c:pt idx="37">
                  <c:v>1.94</c:v>
                </c:pt>
                <c:pt idx="38">
                  <c:v>2</c:v>
                </c:pt>
                <c:pt idx="39">
                  <c:v>2.25</c:v>
                </c:pt>
                <c:pt idx="40">
                  <c:v>1.19</c:v>
                </c:pt>
                <c:pt idx="41">
                  <c:v>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32D-1940-90C9-2EEF6537E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6317096"/>
        <c:axId val="-2145716072"/>
      </c:scatterChart>
      <c:valAx>
        <c:axId val="2136317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000" dirty="0">
                    <a:solidFill>
                      <a:schemeClr val="accent2"/>
                    </a:solidFill>
                  </a:rPr>
                  <a:t>Number of sessions</a:t>
                </a:r>
              </a:p>
            </c:rich>
          </c:tx>
          <c:layout>
            <c:manualLayout>
              <c:xMode val="edge"/>
              <c:yMode val="edge"/>
              <c:x val="0.36154914208453398"/>
              <c:y val="0.8643068266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5716072"/>
        <c:crosses val="autoZero"/>
        <c:crossBetween val="midCat"/>
      </c:valAx>
      <c:valAx>
        <c:axId val="-2145716072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000" dirty="0">
                    <a:solidFill>
                      <a:schemeClr val="accent2"/>
                    </a:solidFill>
                  </a:rPr>
                  <a:t>HTQ</a:t>
                </a:r>
                <a:r>
                  <a:rPr lang="en-AU" dirty="0"/>
                  <a:t> </a:t>
                </a:r>
              </a:p>
            </c:rich>
          </c:tx>
          <c:layout>
            <c:manualLayout>
              <c:xMode val="edge"/>
              <c:yMode val="edge"/>
              <c:x val="1.37786277210077E-2"/>
              <c:y val="0.328358426039754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317096"/>
        <c:crosses val="autoZero"/>
        <c:crossBetween val="midCat"/>
        <c:majorUnit val="1"/>
        <c:minorUnit val="0.5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HSCL Depression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006666"/>
              </a:solidFill>
              <a:ln w="38100">
                <a:noFill/>
              </a:ln>
              <a:effectLst/>
            </c:spPr>
          </c:marker>
          <c:trendline>
            <c:spPr>
              <a:ln w="28575" cap="rnd">
                <a:solidFill>
                  <a:schemeClr val="tx1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Sheet1!$A$2:$A$54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11</c:v>
                </c:pt>
                <c:pt idx="36">
                  <c:v>11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13</c:v>
                </c:pt>
                <c:pt idx="42">
                  <c:v>13</c:v>
                </c:pt>
                <c:pt idx="43">
                  <c:v>14</c:v>
                </c:pt>
                <c:pt idx="44">
                  <c:v>14</c:v>
                </c:pt>
                <c:pt idx="45">
                  <c:v>14</c:v>
                </c:pt>
                <c:pt idx="46">
                  <c:v>14</c:v>
                </c:pt>
                <c:pt idx="47">
                  <c:v>14</c:v>
                </c:pt>
                <c:pt idx="48">
                  <c:v>14</c:v>
                </c:pt>
                <c:pt idx="49">
                  <c:v>15</c:v>
                </c:pt>
                <c:pt idx="50">
                  <c:v>15</c:v>
                </c:pt>
                <c:pt idx="51">
                  <c:v>16</c:v>
                </c:pt>
                <c:pt idx="52">
                  <c:v>17</c:v>
                </c:pt>
              </c:numCache>
            </c:numRef>
          </c:xVal>
          <c:yVal>
            <c:numRef>
              <c:f>Sheet1!$B$2:$B$54</c:f>
              <c:numCache>
                <c:formatCode>General</c:formatCode>
                <c:ptCount val="53"/>
                <c:pt idx="0">
                  <c:v>1.68</c:v>
                </c:pt>
                <c:pt idx="1">
                  <c:v>3.6</c:v>
                </c:pt>
                <c:pt idx="2">
                  <c:v>2.29</c:v>
                </c:pt>
                <c:pt idx="3">
                  <c:v>1.36</c:v>
                </c:pt>
                <c:pt idx="4">
                  <c:v>1.86</c:v>
                </c:pt>
                <c:pt idx="5">
                  <c:v>1.33</c:v>
                </c:pt>
                <c:pt idx="6">
                  <c:v>2.75</c:v>
                </c:pt>
                <c:pt idx="7">
                  <c:v>3.47</c:v>
                </c:pt>
                <c:pt idx="8">
                  <c:v>1.73</c:v>
                </c:pt>
                <c:pt idx="9">
                  <c:v>1.8</c:v>
                </c:pt>
                <c:pt idx="10">
                  <c:v>2.33</c:v>
                </c:pt>
                <c:pt idx="11">
                  <c:v>2.92</c:v>
                </c:pt>
                <c:pt idx="12">
                  <c:v>2.4300000000000002</c:v>
                </c:pt>
                <c:pt idx="13">
                  <c:v>2.79</c:v>
                </c:pt>
                <c:pt idx="14">
                  <c:v>3.29</c:v>
                </c:pt>
                <c:pt idx="15">
                  <c:v>1</c:v>
                </c:pt>
                <c:pt idx="16">
                  <c:v>1.67</c:v>
                </c:pt>
                <c:pt idx="17">
                  <c:v>2.4700000000000002</c:v>
                </c:pt>
                <c:pt idx="18">
                  <c:v>1</c:v>
                </c:pt>
                <c:pt idx="19">
                  <c:v>1.4</c:v>
                </c:pt>
                <c:pt idx="20">
                  <c:v>1.53</c:v>
                </c:pt>
                <c:pt idx="21">
                  <c:v>2.0699999999999998</c:v>
                </c:pt>
                <c:pt idx="22">
                  <c:v>2.29</c:v>
                </c:pt>
                <c:pt idx="23">
                  <c:v>2.73</c:v>
                </c:pt>
                <c:pt idx="24">
                  <c:v>3</c:v>
                </c:pt>
                <c:pt idx="25">
                  <c:v>3.58</c:v>
                </c:pt>
                <c:pt idx="26">
                  <c:v>1.2</c:v>
                </c:pt>
                <c:pt idx="27">
                  <c:v>1.67</c:v>
                </c:pt>
                <c:pt idx="28">
                  <c:v>2</c:v>
                </c:pt>
                <c:pt idx="29">
                  <c:v>2.21</c:v>
                </c:pt>
                <c:pt idx="30">
                  <c:v>2.33</c:v>
                </c:pt>
                <c:pt idx="31">
                  <c:v>2.33</c:v>
                </c:pt>
                <c:pt idx="32">
                  <c:v>2.33</c:v>
                </c:pt>
                <c:pt idx="33">
                  <c:v>2.5299999999999998</c:v>
                </c:pt>
                <c:pt idx="34">
                  <c:v>2.93</c:v>
                </c:pt>
                <c:pt idx="35">
                  <c:v>2.15</c:v>
                </c:pt>
                <c:pt idx="36">
                  <c:v>3.14</c:v>
                </c:pt>
                <c:pt idx="37">
                  <c:v>1.6</c:v>
                </c:pt>
                <c:pt idx="38">
                  <c:v>1.8</c:v>
                </c:pt>
                <c:pt idx="39">
                  <c:v>1.83</c:v>
                </c:pt>
                <c:pt idx="40">
                  <c:v>2.4700000000000002</c:v>
                </c:pt>
                <c:pt idx="41">
                  <c:v>1.77</c:v>
                </c:pt>
                <c:pt idx="42">
                  <c:v>1.87</c:v>
                </c:pt>
                <c:pt idx="43">
                  <c:v>1.39</c:v>
                </c:pt>
                <c:pt idx="44">
                  <c:v>1.53</c:v>
                </c:pt>
                <c:pt idx="45">
                  <c:v>1.62</c:v>
                </c:pt>
                <c:pt idx="46">
                  <c:v>1.67</c:v>
                </c:pt>
                <c:pt idx="47">
                  <c:v>2.0699999999999998</c:v>
                </c:pt>
                <c:pt idx="48">
                  <c:v>2.4700000000000002</c:v>
                </c:pt>
                <c:pt idx="49">
                  <c:v>1.47</c:v>
                </c:pt>
                <c:pt idx="50">
                  <c:v>1.53</c:v>
                </c:pt>
                <c:pt idx="51">
                  <c:v>1.2</c:v>
                </c:pt>
                <c:pt idx="52">
                  <c:v>1.53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DB2-7048-9C30-956CF91F5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8472856"/>
        <c:axId val="-2143910424"/>
      </c:scatterChart>
      <c:valAx>
        <c:axId val="2138472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000" dirty="0">
                    <a:solidFill>
                      <a:schemeClr val="accent2"/>
                    </a:solidFill>
                  </a:rPr>
                  <a:t>Number of sessions</a:t>
                </a:r>
              </a:p>
            </c:rich>
          </c:tx>
          <c:layout>
            <c:manualLayout>
              <c:xMode val="edge"/>
              <c:yMode val="edge"/>
              <c:x val="0.36154914208453398"/>
              <c:y val="0.8643068266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3910424"/>
        <c:crosses val="autoZero"/>
        <c:crossBetween val="midCat"/>
      </c:valAx>
      <c:valAx>
        <c:axId val="-214391042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000" dirty="0">
                    <a:solidFill>
                      <a:schemeClr val="accent2"/>
                    </a:solidFill>
                  </a:rPr>
                  <a:t>HSCL Depression</a:t>
                </a:r>
                <a:r>
                  <a:rPr lang="en-AU" dirty="0"/>
                  <a:t> </a:t>
                </a:r>
              </a:p>
            </c:rich>
          </c:tx>
          <c:layout>
            <c:manualLayout>
              <c:xMode val="edge"/>
              <c:yMode val="edge"/>
              <c:x val="1.6840544992342801E-2"/>
              <c:y val="0.1476567914725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472856"/>
        <c:crosses val="autoZero"/>
        <c:crossBetween val="midCat"/>
        <c:majorUnit val="1"/>
        <c:minorUnit val="0.5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>
            <a:alpha val="6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38100">
        <a:solidFill>
          <a:schemeClr val="phClr">
            <a:alpha val="60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>
            <a:alpha val="6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38100">
        <a:solidFill>
          <a:schemeClr val="phClr">
            <a:alpha val="60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9F071-299F-4EA6-9D01-2D1AF5922847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D42737EE-4AC2-4535-8314-9A9CF1B93D94}">
      <dgm:prSet phldrT="[Text]" custT="1"/>
      <dgm:spPr/>
      <dgm:t>
        <a:bodyPr/>
        <a:lstStyle/>
        <a:p>
          <a:r>
            <a:rPr lang="en-AU" sz="2400" b="1" dirty="0"/>
            <a:t>Baseline</a:t>
          </a:r>
        </a:p>
      </dgm:t>
    </dgm:pt>
    <dgm:pt modelId="{5F24267B-C99A-4496-8095-ECD14EB08993}" type="parTrans" cxnId="{8A72DE09-E407-4EC1-BA6E-80E14E0D8D74}">
      <dgm:prSet/>
      <dgm:spPr/>
      <dgm:t>
        <a:bodyPr/>
        <a:lstStyle/>
        <a:p>
          <a:endParaRPr lang="en-AU"/>
        </a:p>
      </dgm:t>
    </dgm:pt>
    <dgm:pt modelId="{4182B48D-0A11-4EF6-92D1-B713A591FD63}" type="sibTrans" cxnId="{8A72DE09-E407-4EC1-BA6E-80E14E0D8D74}">
      <dgm:prSet/>
      <dgm:spPr/>
      <dgm:t>
        <a:bodyPr/>
        <a:lstStyle/>
        <a:p>
          <a:endParaRPr lang="en-AU"/>
        </a:p>
      </dgm:t>
    </dgm:pt>
    <dgm:pt modelId="{1CC87A4D-55F8-4B71-837A-DB12BD71E173}">
      <dgm:prSet phldrT="[Text]" custT="1"/>
      <dgm:spPr/>
      <dgm:t>
        <a:bodyPr/>
        <a:lstStyle/>
        <a:p>
          <a:r>
            <a:rPr lang="en-AU" sz="2400" dirty="0"/>
            <a:t>Fitness &amp; HRV</a:t>
          </a:r>
        </a:p>
      </dgm:t>
    </dgm:pt>
    <dgm:pt modelId="{3C708356-B7DF-4120-B8D7-52FE547C5588}" type="parTrans" cxnId="{E903BD9F-4E4B-4B8D-A2F3-9431C499E730}">
      <dgm:prSet/>
      <dgm:spPr/>
      <dgm:t>
        <a:bodyPr/>
        <a:lstStyle/>
        <a:p>
          <a:endParaRPr lang="en-AU"/>
        </a:p>
      </dgm:t>
    </dgm:pt>
    <dgm:pt modelId="{6592C68D-1217-4D90-B583-8A1E264A8106}" type="sibTrans" cxnId="{E903BD9F-4E4B-4B8D-A2F3-9431C499E730}">
      <dgm:prSet/>
      <dgm:spPr/>
      <dgm:t>
        <a:bodyPr/>
        <a:lstStyle/>
        <a:p>
          <a:endParaRPr lang="en-AU"/>
        </a:p>
      </dgm:t>
    </dgm:pt>
    <dgm:pt modelId="{3CE6C7E7-FA60-4247-A163-5ED962CCBA27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AU" sz="2400" b="1" dirty="0"/>
            <a:t>Mid-point</a:t>
          </a:r>
        </a:p>
      </dgm:t>
    </dgm:pt>
    <dgm:pt modelId="{72C0071E-CB08-41CB-8966-E5A4DF5F7536}" type="parTrans" cxnId="{D0190889-7624-4AD1-8397-4AECE8425E31}">
      <dgm:prSet/>
      <dgm:spPr/>
      <dgm:t>
        <a:bodyPr/>
        <a:lstStyle/>
        <a:p>
          <a:endParaRPr lang="en-AU"/>
        </a:p>
      </dgm:t>
    </dgm:pt>
    <dgm:pt modelId="{7F484C70-2C4E-4889-9F76-7467C64540E1}" type="sibTrans" cxnId="{D0190889-7624-4AD1-8397-4AECE8425E31}">
      <dgm:prSet/>
      <dgm:spPr/>
      <dgm:t>
        <a:bodyPr/>
        <a:lstStyle/>
        <a:p>
          <a:endParaRPr lang="en-AU"/>
        </a:p>
      </dgm:t>
    </dgm:pt>
    <dgm:pt modelId="{E82E30D2-9800-475F-9E1F-24D9E84835F6}">
      <dgm:prSet phldrT="[Text]" custT="1"/>
      <dgm:spPr/>
      <dgm:t>
        <a:bodyPr/>
        <a:lstStyle/>
        <a:p>
          <a:r>
            <a:rPr lang="en-AU" sz="2400" dirty="0"/>
            <a:t>HRV</a:t>
          </a:r>
        </a:p>
      </dgm:t>
    </dgm:pt>
    <dgm:pt modelId="{552C1F4A-379E-4885-979F-B374FB46C0EA}" type="parTrans" cxnId="{766ECD79-33BC-4D08-BE9F-8CFA30A48587}">
      <dgm:prSet/>
      <dgm:spPr/>
      <dgm:t>
        <a:bodyPr/>
        <a:lstStyle/>
        <a:p>
          <a:endParaRPr lang="en-AU"/>
        </a:p>
      </dgm:t>
    </dgm:pt>
    <dgm:pt modelId="{F75E4496-1AFA-42FB-8230-6702C569B68D}" type="sibTrans" cxnId="{766ECD79-33BC-4D08-BE9F-8CFA30A48587}">
      <dgm:prSet/>
      <dgm:spPr/>
      <dgm:t>
        <a:bodyPr/>
        <a:lstStyle/>
        <a:p>
          <a:endParaRPr lang="en-AU"/>
        </a:p>
      </dgm:t>
    </dgm:pt>
    <dgm:pt modelId="{1A02EED6-BF03-4EE1-9955-96DC5A94A505}">
      <dgm:prSet phldrT="[Text]" custT="1"/>
      <dgm:spPr>
        <a:solidFill>
          <a:srgbClr val="00817E"/>
        </a:solidFill>
      </dgm:spPr>
      <dgm:t>
        <a:bodyPr/>
        <a:lstStyle/>
        <a:p>
          <a:r>
            <a:rPr lang="en-AU" sz="2400" b="1" dirty="0"/>
            <a:t>End-point</a:t>
          </a:r>
        </a:p>
      </dgm:t>
    </dgm:pt>
    <dgm:pt modelId="{8E19E542-B619-46CB-A4EB-9FCC7550990E}" type="parTrans" cxnId="{7ECD9934-4A0E-4FD4-BC21-80882C3D9A9A}">
      <dgm:prSet/>
      <dgm:spPr/>
      <dgm:t>
        <a:bodyPr/>
        <a:lstStyle/>
        <a:p>
          <a:endParaRPr lang="en-AU"/>
        </a:p>
      </dgm:t>
    </dgm:pt>
    <dgm:pt modelId="{1ADDE81A-B541-4CA9-ACB1-D62057EE110F}" type="sibTrans" cxnId="{7ECD9934-4A0E-4FD4-BC21-80882C3D9A9A}">
      <dgm:prSet/>
      <dgm:spPr/>
      <dgm:t>
        <a:bodyPr/>
        <a:lstStyle/>
        <a:p>
          <a:endParaRPr lang="en-AU"/>
        </a:p>
      </dgm:t>
    </dgm:pt>
    <dgm:pt modelId="{AB67817C-B120-425F-BA9C-B59670CEB21B}">
      <dgm:prSet phldrT="[Text]" custT="1"/>
      <dgm:spPr/>
      <dgm:t>
        <a:bodyPr/>
        <a:lstStyle/>
        <a:p>
          <a:r>
            <a:rPr lang="en-AU" sz="2400" dirty="0"/>
            <a:t>Fitness &amp; HRV</a:t>
          </a:r>
        </a:p>
      </dgm:t>
    </dgm:pt>
    <dgm:pt modelId="{E2E4B30E-10A2-41E8-952D-347D8A4F18FA}" type="parTrans" cxnId="{C64CA04D-1244-45EA-A42A-E7C6BD637B78}">
      <dgm:prSet/>
      <dgm:spPr/>
      <dgm:t>
        <a:bodyPr/>
        <a:lstStyle/>
        <a:p>
          <a:endParaRPr lang="en-AU"/>
        </a:p>
      </dgm:t>
    </dgm:pt>
    <dgm:pt modelId="{392F4DC2-4779-4ED9-B04A-986EADBA1553}" type="sibTrans" cxnId="{C64CA04D-1244-45EA-A42A-E7C6BD637B78}">
      <dgm:prSet/>
      <dgm:spPr/>
      <dgm:t>
        <a:bodyPr/>
        <a:lstStyle/>
        <a:p>
          <a:endParaRPr lang="en-AU"/>
        </a:p>
      </dgm:t>
    </dgm:pt>
    <dgm:pt modelId="{450F81BB-08F8-4D33-85C2-D8450C439301}">
      <dgm:prSet phldrT="[Text]" custT="1"/>
      <dgm:spPr/>
      <dgm:t>
        <a:bodyPr/>
        <a:lstStyle/>
        <a:p>
          <a:r>
            <a:rPr lang="en-AU" sz="2400" dirty="0"/>
            <a:t>HTQ &amp; HSCL</a:t>
          </a:r>
        </a:p>
      </dgm:t>
    </dgm:pt>
    <dgm:pt modelId="{E712D7A7-64C2-4589-8694-AD753A690E56}" type="parTrans" cxnId="{F199375A-77F1-41F3-A0FC-C34A351A0956}">
      <dgm:prSet/>
      <dgm:spPr/>
      <dgm:t>
        <a:bodyPr/>
        <a:lstStyle/>
        <a:p>
          <a:endParaRPr lang="en-AU"/>
        </a:p>
      </dgm:t>
    </dgm:pt>
    <dgm:pt modelId="{342D50DB-D8C1-4388-95E6-588EF1197CBD}" type="sibTrans" cxnId="{F199375A-77F1-41F3-A0FC-C34A351A0956}">
      <dgm:prSet/>
      <dgm:spPr/>
      <dgm:t>
        <a:bodyPr/>
        <a:lstStyle/>
        <a:p>
          <a:endParaRPr lang="en-AU"/>
        </a:p>
      </dgm:t>
    </dgm:pt>
    <dgm:pt modelId="{E8163923-CBF2-401B-806D-528A4F85185A}">
      <dgm:prSet phldrT="[Text]" custT="1"/>
      <dgm:spPr/>
      <dgm:t>
        <a:bodyPr/>
        <a:lstStyle/>
        <a:p>
          <a:r>
            <a:rPr lang="en-AU" sz="2400" dirty="0"/>
            <a:t>HTQ &amp; HSCL</a:t>
          </a:r>
        </a:p>
      </dgm:t>
    </dgm:pt>
    <dgm:pt modelId="{BCBE6B1A-E8A6-45C8-9B66-922F05CF3CC5}" type="sibTrans" cxnId="{AE9E74B4-CFF6-44DB-B6E5-613415CF50AF}">
      <dgm:prSet/>
      <dgm:spPr/>
      <dgm:t>
        <a:bodyPr/>
        <a:lstStyle/>
        <a:p>
          <a:endParaRPr lang="en-AU"/>
        </a:p>
      </dgm:t>
    </dgm:pt>
    <dgm:pt modelId="{BF200645-9431-48AD-8E1E-E4220154B62D}" type="parTrans" cxnId="{AE9E74B4-CFF6-44DB-B6E5-613415CF50AF}">
      <dgm:prSet/>
      <dgm:spPr/>
      <dgm:t>
        <a:bodyPr/>
        <a:lstStyle/>
        <a:p>
          <a:endParaRPr lang="en-AU"/>
        </a:p>
      </dgm:t>
    </dgm:pt>
    <dgm:pt modelId="{66099297-6124-42CA-8781-F3DAF5ACFC2D}" type="pres">
      <dgm:prSet presAssocID="{DD39F071-299F-4EA6-9D01-2D1AF5922847}" presName="linearFlow" presStyleCnt="0">
        <dgm:presLayoutVars>
          <dgm:dir/>
          <dgm:animLvl val="lvl"/>
          <dgm:resizeHandles val="exact"/>
        </dgm:presLayoutVars>
      </dgm:prSet>
      <dgm:spPr/>
    </dgm:pt>
    <dgm:pt modelId="{8B0884A9-BACB-48B2-B2AF-523416079865}" type="pres">
      <dgm:prSet presAssocID="{D42737EE-4AC2-4535-8314-9A9CF1B93D94}" presName="composite" presStyleCnt="0"/>
      <dgm:spPr/>
    </dgm:pt>
    <dgm:pt modelId="{773F0EA2-2DC6-4F8B-8BA0-578DB275116B}" type="pres">
      <dgm:prSet presAssocID="{D42737EE-4AC2-4535-8314-9A9CF1B93D9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B3C877D-3747-4FD4-96F0-21C74B3CCDCF}" type="pres">
      <dgm:prSet presAssocID="{D42737EE-4AC2-4535-8314-9A9CF1B93D94}" presName="descendantText" presStyleLbl="alignAcc1" presStyleIdx="0" presStyleCnt="3">
        <dgm:presLayoutVars>
          <dgm:bulletEnabled val="1"/>
        </dgm:presLayoutVars>
      </dgm:prSet>
      <dgm:spPr/>
    </dgm:pt>
    <dgm:pt modelId="{CBE6D741-DB87-417A-A2EB-1B1E050448FA}" type="pres">
      <dgm:prSet presAssocID="{4182B48D-0A11-4EF6-92D1-B713A591FD63}" presName="sp" presStyleCnt="0"/>
      <dgm:spPr/>
    </dgm:pt>
    <dgm:pt modelId="{1515B3E1-1560-4087-A352-45987DFEC5F0}" type="pres">
      <dgm:prSet presAssocID="{3CE6C7E7-FA60-4247-A163-5ED962CCBA27}" presName="composite" presStyleCnt="0"/>
      <dgm:spPr/>
    </dgm:pt>
    <dgm:pt modelId="{241B5BDD-4F42-48DE-B48D-89802638E59E}" type="pres">
      <dgm:prSet presAssocID="{3CE6C7E7-FA60-4247-A163-5ED962CCBA2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BB084C1-6016-47DA-9043-64633E58020A}" type="pres">
      <dgm:prSet presAssocID="{3CE6C7E7-FA60-4247-A163-5ED962CCBA27}" presName="descendantText" presStyleLbl="alignAcc1" presStyleIdx="1" presStyleCnt="3">
        <dgm:presLayoutVars>
          <dgm:bulletEnabled val="1"/>
        </dgm:presLayoutVars>
      </dgm:prSet>
      <dgm:spPr/>
    </dgm:pt>
    <dgm:pt modelId="{45C9C67B-CBB3-4EEC-800E-5DC23520EC20}" type="pres">
      <dgm:prSet presAssocID="{7F484C70-2C4E-4889-9F76-7467C64540E1}" presName="sp" presStyleCnt="0"/>
      <dgm:spPr/>
    </dgm:pt>
    <dgm:pt modelId="{FAF13459-D45B-4635-8983-491F942CEEA8}" type="pres">
      <dgm:prSet presAssocID="{1A02EED6-BF03-4EE1-9955-96DC5A94A505}" presName="composite" presStyleCnt="0"/>
      <dgm:spPr/>
    </dgm:pt>
    <dgm:pt modelId="{1E85FA33-AE09-407A-873D-81541A8BDEFE}" type="pres">
      <dgm:prSet presAssocID="{1A02EED6-BF03-4EE1-9955-96DC5A94A50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E7C7775-3670-4A34-8764-02C6B7046A0E}" type="pres">
      <dgm:prSet presAssocID="{1A02EED6-BF03-4EE1-9955-96DC5A94A50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A72DE09-E407-4EC1-BA6E-80E14E0D8D74}" srcId="{DD39F071-299F-4EA6-9D01-2D1AF5922847}" destId="{D42737EE-4AC2-4535-8314-9A9CF1B93D94}" srcOrd="0" destOrd="0" parTransId="{5F24267B-C99A-4496-8095-ECD14EB08993}" sibTransId="{4182B48D-0A11-4EF6-92D1-B713A591FD63}"/>
    <dgm:cxn modelId="{AA14F610-4CAD-4A11-8EC2-5A82FB1D0345}" type="presOf" srcId="{1A02EED6-BF03-4EE1-9955-96DC5A94A505}" destId="{1E85FA33-AE09-407A-873D-81541A8BDEFE}" srcOrd="0" destOrd="0" presId="urn:microsoft.com/office/officeart/2005/8/layout/chevron2"/>
    <dgm:cxn modelId="{9150642B-76DE-4731-A932-62573DDB8418}" type="presOf" srcId="{E82E30D2-9800-475F-9E1F-24D9E84835F6}" destId="{4BB084C1-6016-47DA-9043-64633E58020A}" srcOrd="0" destOrd="0" presId="urn:microsoft.com/office/officeart/2005/8/layout/chevron2"/>
    <dgm:cxn modelId="{7ECD9934-4A0E-4FD4-BC21-80882C3D9A9A}" srcId="{DD39F071-299F-4EA6-9D01-2D1AF5922847}" destId="{1A02EED6-BF03-4EE1-9955-96DC5A94A505}" srcOrd="2" destOrd="0" parTransId="{8E19E542-B619-46CB-A4EB-9FCC7550990E}" sibTransId="{1ADDE81A-B541-4CA9-ACB1-D62057EE110F}"/>
    <dgm:cxn modelId="{CE83BC39-76D6-4394-BD43-9E42975955F5}" type="presOf" srcId="{450F81BB-08F8-4D33-85C2-D8450C439301}" destId="{BE7C7775-3670-4A34-8764-02C6B7046A0E}" srcOrd="0" destOrd="1" presId="urn:microsoft.com/office/officeart/2005/8/layout/chevron2"/>
    <dgm:cxn modelId="{E3205C3B-E45E-49D7-BDC0-35CB35BCD7DB}" type="presOf" srcId="{D42737EE-4AC2-4535-8314-9A9CF1B93D94}" destId="{773F0EA2-2DC6-4F8B-8BA0-578DB275116B}" srcOrd="0" destOrd="0" presId="urn:microsoft.com/office/officeart/2005/8/layout/chevron2"/>
    <dgm:cxn modelId="{C64CA04D-1244-45EA-A42A-E7C6BD637B78}" srcId="{1A02EED6-BF03-4EE1-9955-96DC5A94A505}" destId="{AB67817C-B120-425F-BA9C-B59670CEB21B}" srcOrd="0" destOrd="0" parTransId="{E2E4B30E-10A2-41E8-952D-347D8A4F18FA}" sibTransId="{392F4DC2-4779-4ED9-B04A-986EADBA1553}"/>
    <dgm:cxn modelId="{F199375A-77F1-41F3-A0FC-C34A351A0956}" srcId="{1A02EED6-BF03-4EE1-9955-96DC5A94A505}" destId="{450F81BB-08F8-4D33-85C2-D8450C439301}" srcOrd="1" destOrd="0" parTransId="{E712D7A7-64C2-4589-8694-AD753A690E56}" sibTransId="{342D50DB-D8C1-4388-95E6-588EF1197CBD}"/>
    <dgm:cxn modelId="{32F4555D-9626-439C-A0FB-D47D1626FF86}" type="presOf" srcId="{3CE6C7E7-FA60-4247-A163-5ED962CCBA27}" destId="{241B5BDD-4F42-48DE-B48D-89802638E59E}" srcOrd="0" destOrd="0" presId="urn:microsoft.com/office/officeart/2005/8/layout/chevron2"/>
    <dgm:cxn modelId="{5FACB566-A138-4108-A201-01BED2EC1469}" type="presOf" srcId="{E8163923-CBF2-401B-806D-528A4F85185A}" destId="{4BB084C1-6016-47DA-9043-64633E58020A}" srcOrd="0" destOrd="1" presId="urn:microsoft.com/office/officeart/2005/8/layout/chevron2"/>
    <dgm:cxn modelId="{766ECD79-33BC-4D08-BE9F-8CFA30A48587}" srcId="{3CE6C7E7-FA60-4247-A163-5ED962CCBA27}" destId="{E82E30D2-9800-475F-9E1F-24D9E84835F6}" srcOrd="0" destOrd="0" parTransId="{552C1F4A-379E-4885-979F-B374FB46C0EA}" sibTransId="{F75E4496-1AFA-42FB-8230-6702C569B68D}"/>
    <dgm:cxn modelId="{3FAFB47C-7E1E-4859-AEB8-D6D88DE87976}" type="presOf" srcId="{AB67817C-B120-425F-BA9C-B59670CEB21B}" destId="{BE7C7775-3670-4A34-8764-02C6B7046A0E}" srcOrd="0" destOrd="0" presId="urn:microsoft.com/office/officeart/2005/8/layout/chevron2"/>
    <dgm:cxn modelId="{D0190889-7624-4AD1-8397-4AECE8425E31}" srcId="{DD39F071-299F-4EA6-9D01-2D1AF5922847}" destId="{3CE6C7E7-FA60-4247-A163-5ED962CCBA27}" srcOrd="1" destOrd="0" parTransId="{72C0071E-CB08-41CB-8966-E5A4DF5F7536}" sibTransId="{7F484C70-2C4E-4889-9F76-7467C64540E1}"/>
    <dgm:cxn modelId="{79CDCC98-9D64-4A4A-8013-432A1465611F}" type="presOf" srcId="{1CC87A4D-55F8-4B71-837A-DB12BD71E173}" destId="{6B3C877D-3747-4FD4-96F0-21C74B3CCDCF}" srcOrd="0" destOrd="0" presId="urn:microsoft.com/office/officeart/2005/8/layout/chevron2"/>
    <dgm:cxn modelId="{E903BD9F-4E4B-4B8D-A2F3-9431C499E730}" srcId="{D42737EE-4AC2-4535-8314-9A9CF1B93D94}" destId="{1CC87A4D-55F8-4B71-837A-DB12BD71E173}" srcOrd="0" destOrd="0" parTransId="{3C708356-B7DF-4120-B8D7-52FE547C5588}" sibTransId="{6592C68D-1217-4D90-B583-8A1E264A8106}"/>
    <dgm:cxn modelId="{AE9E74B4-CFF6-44DB-B6E5-613415CF50AF}" srcId="{3CE6C7E7-FA60-4247-A163-5ED962CCBA27}" destId="{E8163923-CBF2-401B-806D-528A4F85185A}" srcOrd="1" destOrd="0" parTransId="{BF200645-9431-48AD-8E1E-E4220154B62D}" sibTransId="{BCBE6B1A-E8A6-45C8-9B66-922F05CF3CC5}"/>
    <dgm:cxn modelId="{1A660AC4-2918-4955-AA3C-080F09A1855F}" type="presOf" srcId="{DD39F071-299F-4EA6-9D01-2D1AF5922847}" destId="{66099297-6124-42CA-8781-F3DAF5ACFC2D}" srcOrd="0" destOrd="0" presId="urn:microsoft.com/office/officeart/2005/8/layout/chevron2"/>
    <dgm:cxn modelId="{E2468068-B1B3-4E9B-ADCF-086AAC6AE4C2}" type="presParOf" srcId="{66099297-6124-42CA-8781-F3DAF5ACFC2D}" destId="{8B0884A9-BACB-48B2-B2AF-523416079865}" srcOrd="0" destOrd="0" presId="urn:microsoft.com/office/officeart/2005/8/layout/chevron2"/>
    <dgm:cxn modelId="{BD8887C4-403E-4D77-BCBB-DF5E1A7AB7AC}" type="presParOf" srcId="{8B0884A9-BACB-48B2-B2AF-523416079865}" destId="{773F0EA2-2DC6-4F8B-8BA0-578DB275116B}" srcOrd="0" destOrd="0" presId="urn:microsoft.com/office/officeart/2005/8/layout/chevron2"/>
    <dgm:cxn modelId="{37013003-90D0-4402-8EB1-03538CA4CF57}" type="presParOf" srcId="{8B0884A9-BACB-48B2-B2AF-523416079865}" destId="{6B3C877D-3747-4FD4-96F0-21C74B3CCDCF}" srcOrd="1" destOrd="0" presId="urn:microsoft.com/office/officeart/2005/8/layout/chevron2"/>
    <dgm:cxn modelId="{2E0DFCE5-CC5B-4D42-9B66-59FCCD832DE3}" type="presParOf" srcId="{66099297-6124-42CA-8781-F3DAF5ACFC2D}" destId="{CBE6D741-DB87-417A-A2EB-1B1E050448FA}" srcOrd="1" destOrd="0" presId="urn:microsoft.com/office/officeart/2005/8/layout/chevron2"/>
    <dgm:cxn modelId="{42CBCEA6-7589-4515-B952-E48791F7E7CE}" type="presParOf" srcId="{66099297-6124-42CA-8781-F3DAF5ACFC2D}" destId="{1515B3E1-1560-4087-A352-45987DFEC5F0}" srcOrd="2" destOrd="0" presId="urn:microsoft.com/office/officeart/2005/8/layout/chevron2"/>
    <dgm:cxn modelId="{408E387D-7C7D-474C-9DD2-82151AFCB8FB}" type="presParOf" srcId="{1515B3E1-1560-4087-A352-45987DFEC5F0}" destId="{241B5BDD-4F42-48DE-B48D-89802638E59E}" srcOrd="0" destOrd="0" presId="urn:microsoft.com/office/officeart/2005/8/layout/chevron2"/>
    <dgm:cxn modelId="{3C33BF55-8173-4600-B7CF-CDCD40EE9B0D}" type="presParOf" srcId="{1515B3E1-1560-4087-A352-45987DFEC5F0}" destId="{4BB084C1-6016-47DA-9043-64633E58020A}" srcOrd="1" destOrd="0" presId="urn:microsoft.com/office/officeart/2005/8/layout/chevron2"/>
    <dgm:cxn modelId="{4AF49B8C-E66D-46DE-AE98-67F6EDB5128D}" type="presParOf" srcId="{66099297-6124-42CA-8781-F3DAF5ACFC2D}" destId="{45C9C67B-CBB3-4EEC-800E-5DC23520EC20}" srcOrd="3" destOrd="0" presId="urn:microsoft.com/office/officeart/2005/8/layout/chevron2"/>
    <dgm:cxn modelId="{1D71A752-DCC8-4CDD-9887-41CE25441CEC}" type="presParOf" srcId="{66099297-6124-42CA-8781-F3DAF5ACFC2D}" destId="{FAF13459-D45B-4635-8983-491F942CEEA8}" srcOrd="4" destOrd="0" presId="urn:microsoft.com/office/officeart/2005/8/layout/chevron2"/>
    <dgm:cxn modelId="{8F02270F-F7A2-4D98-8EFC-84A00552931A}" type="presParOf" srcId="{FAF13459-D45B-4635-8983-491F942CEEA8}" destId="{1E85FA33-AE09-407A-873D-81541A8BDEFE}" srcOrd="0" destOrd="0" presId="urn:microsoft.com/office/officeart/2005/8/layout/chevron2"/>
    <dgm:cxn modelId="{3CACC1B3-9790-4D0E-ACB7-6692EE975766}" type="presParOf" srcId="{FAF13459-D45B-4635-8983-491F942CEEA8}" destId="{BE7C7775-3670-4A34-8764-02C6B7046A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F0EA2-2DC6-4F8B-8BA0-578DB275116B}">
      <dsp:nvSpPr>
        <dsp:cNvPr id="0" name=""/>
        <dsp:cNvSpPr/>
      </dsp:nvSpPr>
      <dsp:spPr>
        <a:xfrm rot="5400000">
          <a:off x="-247556" y="251355"/>
          <a:ext cx="1650378" cy="115526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/>
            <a:t>Baseline</a:t>
          </a:r>
        </a:p>
      </dsp:txBody>
      <dsp:txXfrm rot="-5400000">
        <a:off x="1" y="581432"/>
        <a:ext cx="1155265" cy="495113"/>
      </dsp:txXfrm>
    </dsp:sp>
    <dsp:sp modelId="{6B3C877D-3747-4FD4-96F0-21C74B3CCDCF}">
      <dsp:nvSpPr>
        <dsp:cNvPr id="0" name=""/>
        <dsp:cNvSpPr/>
      </dsp:nvSpPr>
      <dsp:spPr>
        <a:xfrm rot="5400000">
          <a:off x="3389631" y="-2230567"/>
          <a:ext cx="1072746" cy="55414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400" kern="1200" dirty="0"/>
            <a:t>Fitness &amp; HRV</a:t>
          </a:r>
        </a:p>
      </dsp:txBody>
      <dsp:txXfrm rot="-5400000">
        <a:off x="1155266" y="56165"/>
        <a:ext cx="5489111" cy="968012"/>
      </dsp:txXfrm>
    </dsp:sp>
    <dsp:sp modelId="{241B5BDD-4F42-48DE-B48D-89802638E59E}">
      <dsp:nvSpPr>
        <dsp:cNvPr id="0" name=""/>
        <dsp:cNvSpPr/>
      </dsp:nvSpPr>
      <dsp:spPr>
        <a:xfrm rot="5400000">
          <a:off x="-247556" y="1708367"/>
          <a:ext cx="1650378" cy="1155265"/>
        </a:xfrm>
        <a:prstGeom prst="chevron">
          <a:avLst/>
        </a:prstGeom>
        <a:solidFill>
          <a:schemeClr val="accent4"/>
        </a:solidFill>
        <a:ln w="19050" cap="flat" cmpd="sng" algn="ctr">
          <a:solidFill>
            <a:schemeClr val="accent2">
              <a:hueOff val="1373170"/>
              <a:satOff val="-24404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/>
            <a:t>Mid-point</a:t>
          </a:r>
        </a:p>
      </dsp:txBody>
      <dsp:txXfrm rot="-5400000">
        <a:off x="1" y="2038444"/>
        <a:ext cx="1155265" cy="495113"/>
      </dsp:txXfrm>
    </dsp:sp>
    <dsp:sp modelId="{4BB084C1-6016-47DA-9043-64633E58020A}">
      <dsp:nvSpPr>
        <dsp:cNvPr id="0" name=""/>
        <dsp:cNvSpPr/>
      </dsp:nvSpPr>
      <dsp:spPr>
        <a:xfrm rot="5400000">
          <a:off x="3389349" y="-773273"/>
          <a:ext cx="1073310" cy="55414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373170"/>
              <a:satOff val="-24404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400" kern="1200" dirty="0"/>
            <a:t>HRV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400" kern="1200" dirty="0"/>
            <a:t>HTQ &amp; HSCL</a:t>
          </a:r>
        </a:p>
      </dsp:txBody>
      <dsp:txXfrm rot="-5400000">
        <a:off x="1155266" y="1513205"/>
        <a:ext cx="5489083" cy="968520"/>
      </dsp:txXfrm>
    </dsp:sp>
    <dsp:sp modelId="{1E85FA33-AE09-407A-873D-81541A8BDEFE}">
      <dsp:nvSpPr>
        <dsp:cNvPr id="0" name=""/>
        <dsp:cNvSpPr/>
      </dsp:nvSpPr>
      <dsp:spPr>
        <a:xfrm rot="5400000">
          <a:off x="-247556" y="3165379"/>
          <a:ext cx="1650378" cy="1155265"/>
        </a:xfrm>
        <a:prstGeom prst="chevron">
          <a:avLst/>
        </a:prstGeom>
        <a:solidFill>
          <a:srgbClr val="00817E"/>
        </a:solidFill>
        <a:ln w="19050" cap="flat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/>
            <a:t>End-point</a:t>
          </a:r>
        </a:p>
      </dsp:txBody>
      <dsp:txXfrm rot="-5400000">
        <a:off x="1" y="3495456"/>
        <a:ext cx="1155265" cy="495113"/>
      </dsp:txXfrm>
    </dsp:sp>
    <dsp:sp modelId="{BE7C7775-3670-4A34-8764-02C6B7046A0E}">
      <dsp:nvSpPr>
        <dsp:cNvPr id="0" name=""/>
        <dsp:cNvSpPr/>
      </dsp:nvSpPr>
      <dsp:spPr>
        <a:xfrm rot="5400000">
          <a:off x="3389631" y="683455"/>
          <a:ext cx="1072746" cy="55414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400" kern="1200" dirty="0"/>
            <a:t>Fitness &amp; HRV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400" kern="1200" dirty="0"/>
            <a:t>HTQ &amp; HSCL</a:t>
          </a:r>
        </a:p>
      </dsp:txBody>
      <dsp:txXfrm rot="-5400000">
        <a:off x="1155266" y="2970188"/>
        <a:ext cx="5489111" cy="968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955" cy="49567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46" y="0"/>
            <a:ext cx="2945955" cy="49567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CF707F0C-4387-4118-AC8E-D5BF2443D09A}" type="datetimeFigureOut">
              <a:rPr lang="en-AU" smtClean="0"/>
              <a:pPr/>
              <a:t>31/7/20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322"/>
            <a:ext cx="2945955" cy="495676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46" y="9429322"/>
            <a:ext cx="2945955" cy="495676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F34371E8-5841-4F52-9C30-FEDF23BF5B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0939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955" cy="49567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5955" cy="49567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28F7510F-3EEB-4101-AC69-A8068B7FD9D6}" type="datetimeFigureOut">
              <a:rPr lang="en-AU" smtClean="0"/>
              <a:pPr/>
              <a:t>31/7/20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63" y="4715482"/>
            <a:ext cx="5437550" cy="4466002"/>
          </a:xfrm>
          <a:prstGeom prst="rect">
            <a:avLst/>
          </a:prstGeom>
        </p:spPr>
        <p:txBody>
          <a:bodyPr vert="horz" lIns="91312" tIns="45656" rIns="91312" bIns="456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322"/>
            <a:ext cx="2945955" cy="495676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29322"/>
            <a:ext cx="2945955" cy="495676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C0680702-8527-483E-95B0-669B21C61A6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166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Hello. My name is (insert name) and I am the (insert job title) at STARTTS. In this short presentation I am going to explain to you a little bit about STARTTS, who we work with and why, and how service providers can refer clients to STARTTS. I will also explain how STARTTS can support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80702-8527-483E-95B0-669B21C61A6B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7925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80702-8527-483E-95B0-669B21C61A6B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429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00666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43472" y="3976464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0BD26BE-6A3E-4D7A-A450-38453DC96311}" type="datetimeFigureOut">
              <a:rPr lang="en-AU" smtClean="0"/>
              <a:pPr/>
              <a:t>31/7/20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1F1EF2-E15B-4F56-AF17-49622E90FA8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6BE-6A3E-4D7A-A450-38453DC96311}" type="datetimeFigureOut">
              <a:rPr lang="en-AU" smtClean="0"/>
              <a:pPr/>
              <a:t>31/7/20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F1EF2-E15B-4F56-AF17-49622E90FA8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0BD26BE-6A3E-4D7A-A450-38453DC96311}" type="datetimeFigureOut">
              <a:rPr lang="en-AU" smtClean="0"/>
              <a:pPr/>
              <a:t>31/7/20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F1F1EF2-E15B-4F56-AF17-49622E90FA8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6BE-6A3E-4D7A-A450-38453DC96311}" type="datetimeFigureOut">
              <a:rPr lang="en-AU" smtClean="0"/>
              <a:pPr/>
              <a:t>31/7/20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1F1EF2-E15B-4F56-AF17-49622E90FA8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duotone>
              <a:schemeClr val="bg1">
                <a:shade val="90000"/>
                <a:satMod val="140000"/>
              </a:schemeClr>
              <a:schemeClr val="bg1"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00666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6BE-6A3E-4D7A-A450-38453DC96311}" type="datetimeFigureOut">
              <a:rPr lang="en-AU" smtClean="0"/>
              <a:pPr/>
              <a:t>31/7/20</a:t>
            </a:fld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F1F1EF2-E15B-4F56-AF17-49622E90FA8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0BD26BE-6A3E-4D7A-A450-38453DC96311}" type="datetimeFigureOut">
              <a:rPr lang="en-AU" smtClean="0"/>
              <a:pPr/>
              <a:t>31/7/20</a:t>
            </a:fld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1F1EF2-E15B-4F56-AF17-49622E90FA8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0BD26BE-6A3E-4D7A-A450-38453DC96311}" type="datetimeFigureOut">
              <a:rPr lang="en-AU" smtClean="0"/>
              <a:pPr/>
              <a:t>31/7/20</a:t>
            </a:fld>
            <a:endParaRPr lang="en-A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1F1EF2-E15B-4F56-AF17-49622E90FA8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A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6BE-6A3E-4D7A-A450-38453DC96311}" type="datetimeFigureOut">
              <a:rPr lang="en-AU" smtClean="0"/>
              <a:pPr/>
              <a:t>31/7/20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1F1EF2-E15B-4F56-AF17-49622E90FA8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6BE-6A3E-4D7A-A450-38453DC96311}" type="datetimeFigureOut">
              <a:rPr lang="en-AU" smtClean="0"/>
              <a:pPr/>
              <a:t>31/7/20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1F1EF2-E15B-4F56-AF17-49622E90FA8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6BE-6A3E-4D7A-A450-38453DC96311}" type="datetimeFigureOut">
              <a:rPr lang="en-AU" smtClean="0"/>
              <a:pPr/>
              <a:t>31/7/20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1F1EF2-E15B-4F56-AF17-49622E90FA8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rgbClr val="00666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0BD26BE-6A3E-4D7A-A450-38453DC96311}" type="datetimeFigureOut">
              <a:rPr lang="en-AU" smtClean="0"/>
              <a:pPr/>
              <a:t>31/7/20</a:t>
            </a:fld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F1F1EF2-E15B-4F56-AF17-49622E90FA8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BD26BE-6A3E-4D7A-A450-38453DC96311}" type="datetimeFigureOut">
              <a:rPr lang="en-AU" smtClean="0"/>
              <a:pPr/>
              <a:t>31/7/20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00666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687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1F1EF2-E15B-4F56-AF17-49622E90FA8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refugeeyogaproject.com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rapywithyoga.com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urmala.com/yogaforrefugees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05264"/>
            <a:ext cx="212372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2195736" y="5805264"/>
            <a:ext cx="6948264" cy="108012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1124744"/>
            <a:ext cx="9144000" cy="4608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400" dirty="0"/>
          </a:p>
        </p:txBody>
      </p:sp>
      <p:pic>
        <p:nvPicPr>
          <p:cNvPr id="7" name="Picture 6" descr="STARTTS New Logo Green Dec10 Smal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55423"/>
            <a:ext cx="865031" cy="10407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9923" y="134076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Yoga for Refugees Healing from Torture and Trauma: A Mixed Methods Evaluation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92788"/>
            <a:ext cx="4531778" cy="3016465"/>
          </a:xfrm>
          <a:prstGeom prst="rect">
            <a:avLst/>
          </a:prstGeom>
        </p:spPr>
      </p:pic>
      <p:pic>
        <p:nvPicPr>
          <p:cNvPr id="10" name="Picture 9" descr="Vasudhara_Foundation_Logo_FINAL_MONO_COPPER_CMYK_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974"/>
            <a:ext cx="2617485" cy="8637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1141" y="5949280"/>
            <a:ext cx="6340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</a:rPr>
              <a:t>Danielle Begg, Helen Bibby, Tonet Ortega, David Perez, Kedar Maharjan &amp; Mariano Coello</a:t>
            </a:r>
          </a:p>
        </p:txBody>
      </p:sp>
      <p:pic>
        <p:nvPicPr>
          <p:cNvPr id="3" name="Picture 2" descr="RYP 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4624"/>
            <a:ext cx="105273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0339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Measures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56792"/>
            <a:ext cx="8138864" cy="1296144"/>
          </a:xfrm>
        </p:spPr>
        <p:txBody>
          <a:bodyPr>
            <a:normAutofit/>
          </a:bodyPr>
          <a:lstStyle/>
          <a:p>
            <a:r>
              <a:rPr lang="en-AU" sz="2400" dirty="0"/>
              <a:t>Process measures  (weekly)</a:t>
            </a:r>
          </a:p>
          <a:p>
            <a:pPr lvl="1"/>
            <a:r>
              <a:rPr lang="en-AU" sz="2200" dirty="0"/>
              <a:t>Attendance records</a:t>
            </a:r>
          </a:p>
          <a:p>
            <a:pPr lvl="1"/>
            <a:r>
              <a:rPr lang="en-AU" sz="2200" dirty="0"/>
              <a:t>Satisfaction ratings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919" y="4149080"/>
            <a:ext cx="81534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AU" sz="2400" dirty="0">
                <a:solidFill>
                  <a:prstClr val="black"/>
                </a:solidFill>
              </a:rPr>
              <a:t>Psychological questionnaires</a:t>
            </a: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n-AU" sz="2200" dirty="0">
                <a:solidFill>
                  <a:prstClr val="black"/>
                </a:solidFill>
              </a:rPr>
              <a:t>Harvard Trauma Questionnaire: Part IV (HTQ) </a:t>
            </a:r>
            <a:r>
              <a:rPr lang="en-AU" dirty="0">
                <a:solidFill>
                  <a:schemeClr val="accent2"/>
                </a:solidFill>
              </a:rPr>
              <a:t>(</a:t>
            </a:r>
            <a:r>
              <a:rPr lang="en-AU" dirty="0" err="1">
                <a:solidFill>
                  <a:schemeClr val="accent2"/>
                </a:solidFill>
              </a:rPr>
              <a:t>Mollica</a:t>
            </a:r>
            <a:r>
              <a:rPr lang="en-AU" dirty="0">
                <a:solidFill>
                  <a:schemeClr val="accent2"/>
                </a:solidFill>
              </a:rPr>
              <a:t> et al., 1992)</a:t>
            </a:r>
            <a:endParaRPr lang="en-AU" sz="2200" dirty="0">
              <a:solidFill>
                <a:schemeClr val="accent2"/>
              </a:solidFill>
            </a:endParaRP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n-AU" sz="2200" dirty="0">
                <a:solidFill>
                  <a:prstClr val="black"/>
                </a:solidFill>
              </a:rPr>
              <a:t>Hopkins Symptom Checklist (HSCL) </a:t>
            </a:r>
            <a:r>
              <a:rPr lang="en-AU" dirty="0">
                <a:solidFill>
                  <a:schemeClr val="accent2"/>
                </a:solidFill>
              </a:rPr>
              <a:t>(</a:t>
            </a:r>
            <a:r>
              <a:rPr lang="en-AU" dirty="0" err="1">
                <a:solidFill>
                  <a:schemeClr val="accent2"/>
                </a:solidFill>
              </a:rPr>
              <a:t>Parloff</a:t>
            </a:r>
            <a:r>
              <a:rPr lang="en-AU" dirty="0">
                <a:solidFill>
                  <a:schemeClr val="accent2"/>
                </a:solidFill>
              </a:rPr>
              <a:t> et al., 1954)</a:t>
            </a: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n-AU" sz="2200" dirty="0">
                <a:solidFill>
                  <a:prstClr val="black"/>
                </a:solidFill>
              </a:rPr>
              <a:t>Freiburg Mindfulness Inventory</a:t>
            </a:r>
            <a:r>
              <a:rPr lang="en-AU" sz="2200" dirty="0">
                <a:solidFill>
                  <a:srgbClr val="CC6600"/>
                </a:solidFill>
              </a:rPr>
              <a:t>*</a:t>
            </a:r>
            <a:r>
              <a:rPr lang="en-AU" sz="2200" dirty="0">
                <a:solidFill>
                  <a:prstClr val="black"/>
                </a:solidFill>
              </a:rPr>
              <a:t> (FMI) </a:t>
            </a:r>
            <a:r>
              <a:rPr lang="en-AU" dirty="0">
                <a:solidFill>
                  <a:schemeClr val="accent2"/>
                </a:solidFill>
              </a:rPr>
              <a:t>(</a:t>
            </a:r>
            <a:r>
              <a:rPr lang="en-AU" dirty="0" err="1">
                <a:solidFill>
                  <a:schemeClr val="accent2"/>
                </a:solidFill>
              </a:rPr>
              <a:t>Walach</a:t>
            </a:r>
            <a:r>
              <a:rPr lang="en-AU" dirty="0">
                <a:solidFill>
                  <a:schemeClr val="accent2"/>
                </a:solidFill>
              </a:rPr>
              <a:t> et al., 2006)</a:t>
            </a:r>
          </a:p>
          <a:p>
            <a:pPr marL="365760" lvl="1">
              <a:spcBef>
                <a:spcPts val="550"/>
              </a:spcBef>
              <a:buClr>
                <a:srgbClr val="94B6D2"/>
              </a:buClr>
              <a:buSzPct val="70000"/>
            </a:pPr>
            <a:endParaRPr lang="en-AU" dirty="0">
              <a:solidFill>
                <a:schemeClr val="accent2"/>
              </a:solidFill>
            </a:endParaRPr>
          </a:p>
          <a:p>
            <a:pPr marL="365760" lvl="1" algn="r">
              <a:spcBef>
                <a:spcPts val="550"/>
              </a:spcBef>
              <a:buClr>
                <a:srgbClr val="94B6D2"/>
              </a:buClr>
              <a:buSzPct val="70000"/>
            </a:pPr>
            <a:r>
              <a:rPr lang="en-AU" dirty="0">
                <a:solidFill>
                  <a:schemeClr val="accent2"/>
                </a:solidFill>
              </a:rPr>
              <a:t>* Selected groups only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839" y="2965692"/>
            <a:ext cx="5172921" cy="92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8180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Measures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4968552" cy="4968552"/>
          </a:xfrm>
        </p:spPr>
        <p:txBody>
          <a:bodyPr>
            <a:normAutofit/>
          </a:bodyPr>
          <a:lstStyle/>
          <a:p>
            <a:r>
              <a:rPr lang="en-AU" sz="2400" dirty="0"/>
              <a:t>Physiological measures </a:t>
            </a:r>
          </a:p>
          <a:p>
            <a:pPr lvl="1"/>
            <a:r>
              <a:rPr lang="en-AU" sz="2200" dirty="0"/>
              <a:t>Fitness Assessment </a:t>
            </a:r>
          </a:p>
          <a:p>
            <a:pPr lvl="2"/>
            <a:r>
              <a:rPr lang="en-AU" sz="2100" dirty="0"/>
              <a:t>Hand grip </a:t>
            </a:r>
            <a:r>
              <a:rPr lang="en-AU" sz="1800" dirty="0">
                <a:solidFill>
                  <a:srgbClr val="CC6600"/>
                </a:solidFill>
              </a:rPr>
              <a:t>(Roberts et al., 2011)</a:t>
            </a:r>
            <a:endParaRPr lang="en-AU" sz="1800" dirty="0"/>
          </a:p>
          <a:p>
            <a:pPr lvl="2"/>
            <a:r>
              <a:rPr lang="en-AU" sz="2100" dirty="0"/>
              <a:t>Reaction time </a:t>
            </a:r>
            <a:r>
              <a:rPr lang="en-AU" sz="1800" dirty="0">
                <a:solidFill>
                  <a:srgbClr val="CC6600"/>
                </a:solidFill>
              </a:rPr>
              <a:t>(</a:t>
            </a:r>
            <a:r>
              <a:rPr lang="en-AU" sz="1800" dirty="0" err="1">
                <a:solidFill>
                  <a:srgbClr val="CC6600"/>
                </a:solidFill>
              </a:rPr>
              <a:t>Eckner</a:t>
            </a:r>
            <a:r>
              <a:rPr lang="en-AU" sz="1800" dirty="0">
                <a:solidFill>
                  <a:srgbClr val="CC6600"/>
                </a:solidFill>
              </a:rPr>
              <a:t> et al., 2009)</a:t>
            </a:r>
          </a:p>
          <a:p>
            <a:pPr lvl="2"/>
            <a:r>
              <a:rPr lang="en-AU" sz="2100" dirty="0"/>
              <a:t>Standing balance </a:t>
            </a:r>
            <a:r>
              <a:rPr lang="en-AU" sz="1800" dirty="0">
                <a:solidFill>
                  <a:srgbClr val="CC6600"/>
                </a:solidFill>
              </a:rPr>
              <a:t>(Springer et al., 2007)</a:t>
            </a:r>
            <a:endParaRPr lang="en-AU" sz="2100" dirty="0">
              <a:solidFill>
                <a:srgbClr val="CC66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AU" sz="2200" dirty="0"/>
              <a:t>Heart Rate Variability (HRV) </a:t>
            </a:r>
            <a:r>
              <a:rPr lang="en-AU" sz="1800" dirty="0">
                <a:solidFill>
                  <a:srgbClr val="CC6600"/>
                </a:solidFill>
              </a:rPr>
              <a:t>(</a:t>
            </a:r>
            <a:r>
              <a:rPr lang="en-AU" sz="1800" dirty="0" err="1">
                <a:solidFill>
                  <a:srgbClr val="CC6600"/>
                </a:solidFill>
              </a:rPr>
              <a:t>emWave</a:t>
            </a:r>
            <a:r>
              <a:rPr lang="en-AU" sz="1800" dirty="0">
                <a:solidFill>
                  <a:srgbClr val="CC6600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AU" sz="2400" dirty="0"/>
              <a:t>Qualitative evaluation                        </a:t>
            </a:r>
          </a:p>
          <a:p>
            <a:pPr lvl="1"/>
            <a:r>
              <a:rPr lang="en-AU" sz="2200" dirty="0"/>
              <a:t>Counsellor interviews </a:t>
            </a:r>
          </a:p>
          <a:p>
            <a:pPr lvl="1"/>
            <a:r>
              <a:rPr lang="en-AU" sz="2200" dirty="0"/>
              <a:t>Participant focus 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627" y="1680535"/>
            <a:ext cx="3274235" cy="24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765" y="4149368"/>
            <a:ext cx="3231824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3637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09565"/>
            <a:ext cx="7560840" cy="990600"/>
          </a:xfrm>
        </p:spPr>
        <p:txBody>
          <a:bodyPr>
            <a:normAutofit fontScale="90000"/>
          </a:bodyPr>
          <a:lstStyle/>
          <a:p>
            <a:r>
              <a:rPr lang="en-AU" sz="4900" dirty="0"/>
              <a:t>Data Collection Schedule </a:t>
            </a:r>
            <a:r>
              <a:rPr lang="en-AU" sz="2200" dirty="0"/>
              <a:t>(Feb-Oct 2016)</a:t>
            </a:r>
            <a:r>
              <a:rPr lang="en-AU" sz="3100" dirty="0"/>
              <a:t>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42448386"/>
              </p:ext>
            </p:extLst>
          </p:nvPr>
        </p:nvGraphicFramePr>
        <p:xfrm>
          <a:off x="1043608" y="1916832"/>
          <a:ext cx="6696744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32040" y="3501008"/>
            <a:ext cx="2405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FMI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Qualitative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4941168"/>
            <a:ext cx="2405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FMI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Qualitative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2040" y="2185043"/>
            <a:ext cx="240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HTQ &amp; HSCL</a:t>
            </a:r>
          </a:p>
        </p:txBody>
      </p:sp>
    </p:spTree>
    <p:extLst>
      <p:ext uri="{BB962C8B-B14F-4D97-AF65-F5344CB8AC3E}">
        <p14:creationId xmlns:p14="http://schemas.microsoft.com/office/powerpoint/2010/main" val="70785163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53400" cy="752128"/>
          </a:xfrm>
        </p:spPr>
        <p:txBody>
          <a:bodyPr>
            <a:normAutofit fontScale="90000"/>
          </a:bodyPr>
          <a:lstStyle/>
          <a:p>
            <a:r>
              <a:rPr lang="en-AU" sz="4900" dirty="0"/>
              <a:t>Participants</a:t>
            </a:r>
            <a:r>
              <a:rPr lang="en-AU" dirty="0"/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261576"/>
              </p:ext>
            </p:extLst>
          </p:nvPr>
        </p:nvGraphicFramePr>
        <p:xfrm>
          <a:off x="93336" y="949095"/>
          <a:ext cx="8901816" cy="540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3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6638">
                <a:tc>
                  <a:txBody>
                    <a:bodyPr/>
                    <a:lstStyle/>
                    <a:p>
                      <a:r>
                        <a:rPr lang="en-AU" sz="2400" dirty="0"/>
                        <a:t>Characteristic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                                          (n=188)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568">
                <a:tc>
                  <a:txBody>
                    <a:bodyPr/>
                    <a:lstStyle/>
                    <a:p>
                      <a:r>
                        <a:rPr lang="en-AU" sz="2200" b="1" baseline="0" dirty="0"/>
                        <a:t>Gender</a:t>
                      </a:r>
                      <a:endParaRPr lang="en-AU" sz="2200" b="1" baseline="30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Female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90%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AU" sz="2200" b="1" dirty="0"/>
                        <a:t>Age</a:t>
                      </a:r>
                      <a:r>
                        <a:rPr lang="en-AU" sz="2200" dirty="0"/>
                        <a:t> (years)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dirty="0"/>
                        <a:t>M (SD)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47.1</a:t>
                      </a:r>
                      <a:r>
                        <a:rPr lang="en-AU" sz="2200" baseline="0" dirty="0"/>
                        <a:t> (16.2)</a:t>
                      </a:r>
                      <a:endParaRPr lang="en-AU" sz="2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b="1" dirty="0"/>
                        <a:t>Country of birth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Iraq</a:t>
                      </a:r>
                    </a:p>
                    <a:p>
                      <a:pPr algn="ctr"/>
                      <a:r>
                        <a:rPr lang="en-AU" sz="2200" dirty="0"/>
                        <a:t>Bhutan</a:t>
                      </a:r>
                    </a:p>
                    <a:p>
                      <a:pPr algn="ctr"/>
                      <a:r>
                        <a:rPr lang="en-AU" sz="2200" dirty="0"/>
                        <a:t>Sri Lanka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dirty="0"/>
                        <a:t>Other</a:t>
                      </a:r>
                      <a:r>
                        <a:rPr lang="en-AU" sz="2200" b="1" baseline="30000" dirty="0"/>
                        <a:t>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49%</a:t>
                      </a:r>
                    </a:p>
                    <a:p>
                      <a:pPr algn="ctr"/>
                      <a:r>
                        <a:rPr lang="en-AU" sz="2200" dirty="0"/>
                        <a:t>27%</a:t>
                      </a:r>
                    </a:p>
                    <a:p>
                      <a:pPr algn="ctr"/>
                      <a:r>
                        <a:rPr lang="en-AU" sz="2200" dirty="0"/>
                        <a:t>19.5%</a:t>
                      </a:r>
                    </a:p>
                    <a:p>
                      <a:pPr algn="ctr"/>
                      <a:r>
                        <a:rPr lang="en-AU" sz="2200" dirty="0"/>
                        <a:t>4.5%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b="1" dirty="0"/>
                        <a:t>Years in Australia</a:t>
                      </a:r>
                      <a:endParaRPr lang="en-AU" sz="2200" b="1" baseline="30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M (SD)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5.8 (4.2)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b="1" dirty="0"/>
                        <a:t>Residential status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Permanent resident</a:t>
                      </a:r>
                      <a:r>
                        <a:rPr lang="en-AU" sz="2200" baseline="0" dirty="0"/>
                        <a:t> or </a:t>
                      </a:r>
                      <a:r>
                        <a:rPr lang="en-AU" sz="2200" dirty="0"/>
                        <a:t>citizen</a:t>
                      </a:r>
                    </a:p>
                    <a:p>
                      <a:pPr algn="ctr"/>
                      <a:r>
                        <a:rPr lang="en-AU" sz="2200" dirty="0"/>
                        <a:t>Asylum seeker</a:t>
                      </a:r>
                      <a:r>
                        <a:rPr lang="en-AU" sz="2200" baseline="0" dirty="0"/>
                        <a:t> or </a:t>
                      </a:r>
                      <a:r>
                        <a:rPr lang="en-AU" sz="2200" dirty="0"/>
                        <a:t>TPV holder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80.5%</a:t>
                      </a:r>
                    </a:p>
                    <a:p>
                      <a:pPr algn="ctr"/>
                      <a:r>
                        <a:rPr lang="en-AU" sz="2200" dirty="0"/>
                        <a:t>19.5%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378">
                <a:tc>
                  <a:txBody>
                    <a:bodyPr/>
                    <a:lstStyle/>
                    <a:p>
                      <a:r>
                        <a:rPr lang="en-AU" sz="2200" b="1" baseline="0" dirty="0"/>
                        <a:t>Clinical levels of mental health symptoms</a:t>
                      </a:r>
                      <a:endParaRPr lang="en-AU" sz="2200" b="1" baseline="30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PTSD</a:t>
                      </a:r>
                    </a:p>
                    <a:p>
                      <a:pPr algn="ctr"/>
                      <a:r>
                        <a:rPr lang="en-AU" sz="2200" dirty="0"/>
                        <a:t>Depression</a:t>
                      </a:r>
                    </a:p>
                    <a:p>
                      <a:pPr algn="ctr"/>
                      <a:r>
                        <a:rPr lang="en-AU" sz="2200" dirty="0"/>
                        <a:t>Anxiety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46%</a:t>
                      </a:r>
                    </a:p>
                    <a:p>
                      <a:pPr algn="ctr"/>
                      <a:r>
                        <a:rPr lang="en-AU" sz="2200" dirty="0"/>
                        <a:t>49%</a:t>
                      </a:r>
                    </a:p>
                    <a:p>
                      <a:pPr algn="ctr"/>
                      <a:r>
                        <a:rPr lang="en-AU" sz="2200" dirty="0"/>
                        <a:t>58%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6450921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*</a:t>
            </a:r>
            <a:r>
              <a:rPr lang="en-AU" dirty="0"/>
              <a:t> Other countries of birth: </a:t>
            </a:r>
            <a:r>
              <a:rPr lang="it-IT" dirty="0"/>
              <a:t>Indonesia, Iran, Morroco, Pakistan, Syria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299411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57" y="260648"/>
            <a:ext cx="7740352" cy="990600"/>
          </a:xfrm>
        </p:spPr>
        <p:txBody>
          <a:bodyPr>
            <a:normAutofit fontScale="90000"/>
          </a:bodyPr>
          <a:lstStyle/>
          <a:p>
            <a:r>
              <a:rPr lang="en-AU" dirty="0"/>
              <a:t>Percent attendance of those enrolled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818795"/>
              </p:ext>
            </p:extLst>
          </p:nvPr>
        </p:nvGraphicFramePr>
        <p:xfrm>
          <a:off x="628313" y="1628800"/>
          <a:ext cx="756084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616868" y="5229200"/>
            <a:ext cx="8138864" cy="1502329"/>
          </a:xfrm>
        </p:spPr>
        <p:txBody>
          <a:bodyPr>
            <a:normAutofit/>
          </a:bodyPr>
          <a:lstStyle/>
          <a:p>
            <a:r>
              <a:rPr lang="en-AU" sz="2400" dirty="0"/>
              <a:t>Average number of sessions attended by</a:t>
            </a:r>
          </a:p>
          <a:p>
            <a:pPr lvl="1"/>
            <a:r>
              <a:rPr lang="en-AU" sz="2200" dirty="0"/>
              <a:t>Mid-point: 4.7 (SD= 2.6) 		Range =  0-11</a:t>
            </a:r>
          </a:p>
          <a:p>
            <a:pPr lvl="1"/>
            <a:r>
              <a:rPr lang="en-AU" sz="2200" dirty="0"/>
              <a:t>End-point: 6.2 (SD=4.1) 		Range = 0-17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737399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18481"/>
            <a:ext cx="7796642" cy="990600"/>
          </a:xfrm>
        </p:spPr>
        <p:txBody>
          <a:bodyPr>
            <a:normAutofit fontScale="90000"/>
          </a:bodyPr>
          <a:lstStyle/>
          <a:p>
            <a:r>
              <a:rPr lang="en-AU" dirty="0"/>
              <a:t>Average Weekly Satisfaction Ratings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834732"/>
              </p:ext>
            </p:extLst>
          </p:nvPr>
        </p:nvGraphicFramePr>
        <p:xfrm>
          <a:off x="973380" y="1537869"/>
          <a:ext cx="777686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552" y="1412776"/>
            <a:ext cx="4320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AU" sz="32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3200" dirty="0">
                <a:solidFill>
                  <a:schemeClr val="accent2"/>
                </a:solidFill>
                <a:effectLst/>
                <a:latin typeface="Wingdings" panose="05000000000000000000" pitchFamily="2" charset="2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AU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</a:t>
            </a:r>
            <a:endParaRPr lang="en-AU" sz="32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3200" dirty="0">
                <a:solidFill>
                  <a:schemeClr val="accent2"/>
                </a:solidFill>
                <a:effectLst/>
                <a:latin typeface="Wingdings" panose="05000000000000000000" pitchFamily="2" charset="2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AU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</a:t>
            </a:r>
            <a:endParaRPr lang="en-AU" sz="32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522618" y="4988518"/>
            <a:ext cx="8441869" cy="1872208"/>
          </a:xfrm>
        </p:spPr>
        <p:txBody>
          <a:bodyPr>
            <a:normAutofit fontScale="92500" lnSpcReduction="20000"/>
          </a:bodyPr>
          <a:lstStyle/>
          <a:p>
            <a:r>
              <a:rPr lang="en-AU" sz="2600" dirty="0"/>
              <a:t>Satisfaction was predicted by</a:t>
            </a:r>
          </a:p>
          <a:p>
            <a:pPr lvl="1"/>
            <a:r>
              <a:rPr lang="en-AU" sz="2400" dirty="0"/>
              <a:t>Gender </a:t>
            </a:r>
            <a:r>
              <a:rPr lang="en-AU" sz="1900" dirty="0">
                <a:solidFill>
                  <a:schemeClr val="accent2"/>
                </a:solidFill>
              </a:rPr>
              <a:t>(t=-2.599, p&lt;0.05)</a:t>
            </a:r>
          </a:p>
          <a:p>
            <a:pPr lvl="1">
              <a:buClr>
                <a:srgbClr val="94B6D2"/>
              </a:buClr>
            </a:pPr>
            <a:r>
              <a:rPr lang="en-AU" sz="2400" dirty="0"/>
              <a:t>Poorer balance at baseline </a:t>
            </a:r>
            <a:r>
              <a:rPr lang="en-AU" sz="1900" dirty="0">
                <a:solidFill>
                  <a:srgbClr val="DD8047"/>
                </a:solidFill>
              </a:rPr>
              <a:t>(r=0.52, p&lt;0.05)</a:t>
            </a:r>
            <a:endParaRPr lang="en-AU" sz="2400" dirty="0"/>
          </a:p>
          <a:p>
            <a:pPr>
              <a:spcBef>
                <a:spcPts val="1200"/>
              </a:spcBef>
            </a:pPr>
            <a:r>
              <a:rPr lang="en-AU" sz="2600" dirty="0"/>
              <a:t>It was </a:t>
            </a:r>
            <a:r>
              <a:rPr lang="en-AU" sz="2600" u="sng" dirty="0"/>
              <a:t>not</a:t>
            </a:r>
            <a:r>
              <a:rPr lang="en-AU" sz="2600" dirty="0"/>
              <a:t> associated with baseline psychological results or attendance</a:t>
            </a:r>
          </a:p>
        </p:txBody>
      </p:sp>
    </p:spTree>
    <p:extLst>
      <p:ext uri="{BB962C8B-B14F-4D97-AF65-F5344CB8AC3E}">
        <p14:creationId xmlns:p14="http://schemas.microsoft.com/office/powerpoint/2010/main" val="1439818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PTSD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4797152"/>
            <a:ext cx="8439472" cy="2160240"/>
          </a:xfrm>
        </p:spPr>
        <p:txBody>
          <a:bodyPr>
            <a:normAutofit/>
          </a:bodyPr>
          <a:lstStyle/>
          <a:p>
            <a:r>
              <a:rPr lang="en-AU" sz="2400" dirty="0"/>
              <a:t>Number of yoga sessions attended was a significant predictor of end-point HTQ score</a:t>
            </a:r>
            <a:r>
              <a:rPr lang="en-AU" sz="2400" b="1" baseline="30000" dirty="0"/>
              <a:t>*</a:t>
            </a:r>
          </a:p>
          <a:p>
            <a:pPr lvl="1"/>
            <a:r>
              <a:rPr lang="en-AU" sz="2200" dirty="0"/>
              <a:t>Model: F</a:t>
            </a:r>
            <a:r>
              <a:rPr lang="en-AU" sz="2200" baseline="-25000" dirty="0"/>
              <a:t>3,13</a:t>
            </a:r>
            <a:r>
              <a:rPr lang="en-AU" sz="2200" dirty="0"/>
              <a:t>= 17.819, p &lt;0.001	Adjusted R square = 0.759</a:t>
            </a:r>
          </a:p>
          <a:p>
            <a:pPr lvl="1"/>
            <a:r>
              <a:rPr lang="en-AU" sz="2200" dirty="0"/>
              <a:t>Predictor: </a:t>
            </a:r>
            <a:r>
              <a:rPr lang="en-AU" sz="2200" dirty="0" err="1"/>
              <a:t>Unstandardised</a:t>
            </a:r>
            <a:r>
              <a:rPr lang="en-AU" sz="2200" dirty="0"/>
              <a:t> ß = -0.11, p&lt;0.01</a:t>
            </a:r>
          </a:p>
          <a:p>
            <a:pPr marL="365760" lvl="1" indent="0">
              <a:spcBef>
                <a:spcPts val="1200"/>
              </a:spcBef>
              <a:buNone/>
            </a:pPr>
            <a:r>
              <a:rPr lang="en-AU" sz="1800" dirty="0">
                <a:solidFill>
                  <a:schemeClr val="accent2"/>
                </a:solidFill>
              </a:rPr>
              <a:t>* Controlling for baseline HTQ score &amp; age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821899"/>
              </p:ext>
            </p:extLst>
          </p:nvPr>
        </p:nvGraphicFramePr>
        <p:xfrm>
          <a:off x="306940" y="1562779"/>
          <a:ext cx="8295456" cy="3162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514" y="1513734"/>
            <a:ext cx="8410078" cy="304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AU" sz="2400" dirty="0">
              <a:solidFill>
                <a:srgbClr val="006666"/>
              </a:solidFill>
            </a:endParaRPr>
          </a:p>
          <a:p>
            <a:pPr algn="ctr"/>
            <a:endParaRPr lang="en-AU" sz="2400" dirty="0">
              <a:solidFill>
                <a:srgbClr val="006666"/>
              </a:solidFill>
            </a:endParaRPr>
          </a:p>
          <a:p>
            <a:pPr algn="ctr"/>
            <a:endParaRPr lang="en-AU" sz="2400" dirty="0">
              <a:solidFill>
                <a:srgbClr val="006666"/>
              </a:solidFill>
            </a:endParaRPr>
          </a:p>
          <a:p>
            <a:pPr algn="ctr"/>
            <a:r>
              <a:rPr lang="en-AU" sz="2400" dirty="0">
                <a:solidFill>
                  <a:srgbClr val="006666"/>
                </a:solidFill>
              </a:rPr>
              <a:t>This relationship was still found if FMI scores was held constant, but not if baseline HRV score was held constant</a:t>
            </a:r>
          </a:p>
          <a:p>
            <a:pPr algn="ctr"/>
            <a:endParaRPr lang="en-AU" sz="2400" dirty="0">
              <a:solidFill>
                <a:srgbClr val="006666"/>
              </a:solidFill>
            </a:endParaRPr>
          </a:p>
          <a:p>
            <a:pPr algn="ctr"/>
            <a:endParaRPr lang="en-AU" sz="2400" dirty="0">
              <a:solidFill>
                <a:srgbClr val="006666"/>
              </a:solidFill>
            </a:endParaRPr>
          </a:p>
          <a:p>
            <a:pPr algn="ctr"/>
            <a:endParaRPr lang="en-AU" sz="24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75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4797152"/>
            <a:ext cx="8439472" cy="2160240"/>
          </a:xfrm>
        </p:spPr>
        <p:txBody>
          <a:bodyPr>
            <a:normAutofit/>
          </a:bodyPr>
          <a:lstStyle/>
          <a:p>
            <a:r>
              <a:rPr lang="en-AU" sz="2400" dirty="0"/>
              <a:t>Number of yoga sessions attended was a significant predictor of end-point HSCL Depression score</a:t>
            </a:r>
            <a:r>
              <a:rPr lang="en-AU" sz="2400" b="1" baseline="30000" dirty="0"/>
              <a:t>*</a:t>
            </a:r>
          </a:p>
          <a:p>
            <a:pPr lvl="1"/>
            <a:r>
              <a:rPr lang="en-AU" sz="2200" dirty="0"/>
              <a:t>Model: F</a:t>
            </a:r>
            <a:r>
              <a:rPr lang="en-AU" sz="2200" baseline="-25000" dirty="0"/>
              <a:t>3,19</a:t>
            </a:r>
            <a:r>
              <a:rPr lang="en-AU" sz="2200" dirty="0"/>
              <a:t>= 10.143, p &lt;0.001	Adjusted R square = 0.555</a:t>
            </a:r>
          </a:p>
          <a:p>
            <a:pPr lvl="1"/>
            <a:r>
              <a:rPr lang="en-AU" sz="2200" dirty="0"/>
              <a:t>Predictor: </a:t>
            </a:r>
            <a:r>
              <a:rPr lang="en-AU" sz="2200" dirty="0" err="1"/>
              <a:t>Unstandardised</a:t>
            </a:r>
            <a:r>
              <a:rPr lang="en-AU" sz="2200" dirty="0"/>
              <a:t> ß = -0.08, p&lt;0.05</a:t>
            </a:r>
          </a:p>
          <a:p>
            <a:pPr marL="365760" lvl="1" indent="0">
              <a:spcBef>
                <a:spcPts val="1200"/>
              </a:spcBef>
              <a:buNone/>
            </a:pPr>
            <a:r>
              <a:rPr lang="en-AU" sz="1800" dirty="0">
                <a:solidFill>
                  <a:schemeClr val="accent2"/>
                </a:solidFill>
              </a:rPr>
              <a:t>* Controlling for baseline HSCL Depression &amp; age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879798"/>
              </p:ext>
            </p:extLst>
          </p:nvPr>
        </p:nvGraphicFramePr>
        <p:xfrm>
          <a:off x="306940" y="1562779"/>
          <a:ext cx="8295456" cy="3162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14" y="1513734"/>
            <a:ext cx="8410078" cy="304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AU" sz="2400" dirty="0">
              <a:solidFill>
                <a:srgbClr val="006666"/>
              </a:solidFill>
            </a:endParaRPr>
          </a:p>
          <a:p>
            <a:pPr algn="ctr"/>
            <a:endParaRPr lang="en-AU" sz="2400" dirty="0">
              <a:solidFill>
                <a:srgbClr val="006666"/>
              </a:solidFill>
            </a:endParaRPr>
          </a:p>
          <a:p>
            <a:pPr algn="ctr"/>
            <a:endParaRPr lang="en-AU" sz="2400" dirty="0">
              <a:solidFill>
                <a:srgbClr val="006666"/>
              </a:solidFill>
            </a:endParaRPr>
          </a:p>
          <a:p>
            <a:pPr algn="ctr"/>
            <a:r>
              <a:rPr lang="en-AU" sz="2400" dirty="0">
                <a:solidFill>
                  <a:srgbClr val="006666"/>
                </a:solidFill>
              </a:rPr>
              <a:t>This relationship was still found if FMI or HRV scores were held constant</a:t>
            </a:r>
          </a:p>
          <a:p>
            <a:pPr algn="ctr"/>
            <a:endParaRPr lang="en-AU" sz="2400" dirty="0">
              <a:solidFill>
                <a:srgbClr val="006666"/>
              </a:solidFill>
            </a:endParaRPr>
          </a:p>
          <a:p>
            <a:pPr algn="ctr"/>
            <a:endParaRPr lang="en-AU" sz="2400" dirty="0">
              <a:solidFill>
                <a:srgbClr val="006666"/>
              </a:solidFill>
            </a:endParaRPr>
          </a:p>
          <a:p>
            <a:pPr algn="ctr"/>
            <a:endParaRPr lang="en-AU" sz="24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47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Physiological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72816"/>
            <a:ext cx="813886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/>
              <a:t>Heart Rate Variability</a:t>
            </a:r>
          </a:p>
          <a:p>
            <a:r>
              <a:rPr lang="en-AU" sz="2400" dirty="0"/>
              <a:t>Number of yoga sessions attended did not appear to predict end-point HRV scores</a:t>
            </a:r>
          </a:p>
          <a:p>
            <a:r>
              <a:rPr lang="en-AU" sz="2400" dirty="0"/>
              <a:t>However, there was some evidence of a relationship between HRV scores and PTSD symptoms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sz="2400" b="1" dirty="0"/>
              <a:t>Fitness Assessment</a:t>
            </a:r>
          </a:p>
          <a:p>
            <a:pPr lvl="0"/>
            <a:r>
              <a:rPr lang="en-AU" sz="2400" dirty="0"/>
              <a:t>No evidence of a relationship between number of sessions attended and any fitness assessment measures</a:t>
            </a:r>
          </a:p>
          <a:p>
            <a:pPr lvl="0"/>
            <a:r>
              <a:rPr lang="en-AU" sz="2400" dirty="0"/>
              <a:t>Unable to examine the impact of home practice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5180462"/>
            <a:ext cx="2016224" cy="165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0014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7880"/>
            <a:ext cx="7920880" cy="990600"/>
          </a:xfrm>
        </p:spPr>
        <p:txBody>
          <a:bodyPr>
            <a:normAutofit/>
          </a:bodyPr>
          <a:lstStyle/>
          <a:p>
            <a:r>
              <a:rPr lang="en-AU" sz="3800" dirty="0"/>
              <a:t>Qualitative Findings: Perceived Benefits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927733"/>
              </p:ext>
            </p:extLst>
          </p:nvPr>
        </p:nvGraphicFramePr>
        <p:xfrm>
          <a:off x="1043608" y="1772816"/>
          <a:ext cx="7200800" cy="422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6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638">
                <a:tc>
                  <a:txBody>
                    <a:bodyPr/>
                    <a:lstStyle/>
                    <a:p>
                      <a:r>
                        <a:rPr lang="en-AU" sz="2400" dirty="0"/>
                        <a:t>Category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Themes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378">
                <a:tc>
                  <a:txBody>
                    <a:bodyPr/>
                    <a:lstStyle/>
                    <a:p>
                      <a:r>
                        <a:rPr lang="en-AU" sz="2200" dirty="0"/>
                        <a:t>Physical</a:t>
                      </a:r>
                      <a:endParaRPr lang="en-AU" sz="2200" b="1" baseline="30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D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Improved ability to perform poses/flexibility</a:t>
                      </a:r>
                    </a:p>
                    <a:p>
                      <a:pPr algn="ctr"/>
                      <a:r>
                        <a:rPr lang="en-AU" sz="2200" dirty="0"/>
                        <a:t>Reduced pain/pain management</a:t>
                      </a:r>
                    </a:p>
                    <a:p>
                      <a:pPr algn="ctr"/>
                      <a:r>
                        <a:rPr lang="en-AU" sz="2200" dirty="0"/>
                        <a:t>Improved sleep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D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378">
                <a:tc>
                  <a:txBody>
                    <a:bodyPr/>
                    <a:lstStyle/>
                    <a:p>
                      <a:r>
                        <a:rPr lang="en-AU" sz="2200" dirty="0"/>
                        <a:t>Psychological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7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Feeling calm</a:t>
                      </a:r>
                      <a:r>
                        <a:rPr lang="en-AU" sz="2200" baseline="0" dirty="0"/>
                        <a:t> &amp; relaxed</a:t>
                      </a:r>
                    </a:p>
                    <a:p>
                      <a:pPr algn="ctr"/>
                      <a:r>
                        <a:rPr lang="en-AU" sz="2200" baseline="0" dirty="0"/>
                        <a:t>Able to cope with stress/anxiety</a:t>
                      </a:r>
                    </a:p>
                    <a:p>
                      <a:pPr algn="ctr"/>
                      <a:r>
                        <a:rPr lang="en-AU" sz="2200" baseline="0" dirty="0"/>
                        <a:t>Anger management</a:t>
                      </a:r>
                    </a:p>
                    <a:p>
                      <a:pPr algn="ctr"/>
                      <a:r>
                        <a:rPr lang="en-AU" sz="2200" baseline="0" dirty="0"/>
                        <a:t>Increased insight/</a:t>
                      </a:r>
                      <a:r>
                        <a:rPr lang="en-AU" sz="2200" baseline="0" dirty="0" err="1"/>
                        <a:t>awarenss</a:t>
                      </a:r>
                      <a:endParaRPr lang="en-AU" sz="2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dirty="0"/>
                        <a:t>Social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D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Enhanced confidence/self-concept</a:t>
                      </a:r>
                    </a:p>
                    <a:p>
                      <a:pPr algn="ctr"/>
                      <a:r>
                        <a:rPr lang="en-AU" sz="2200" dirty="0"/>
                        <a:t>Sense of pride &amp;</a:t>
                      </a:r>
                      <a:r>
                        <a:rPr lang="en-AU" sz="2200" baseline="0" dirty="0"/>
                        <a:t> belonging in group</a:t>
                      </a:r>
                    </a:p>
                    <a:p>
                      <a:pPr algn="ctr"/>
                      <a:r>
                        <a:rPr lang="en-AU" sz="2200" baseline="0" dirty="0"/>
                        <a:t>Having fun/enjoyment</a:t>
                      </a:r>
                      <a:endParaRPr lang="en-AU" sz="2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D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val Callout 4"/>
          <p:cNvSpPr/>
          <p:nvPr/>
        </p:nvSpPr>
        <p:spPr>
          <a:xfrm>
            <a:off x="3059832" y="908720"/>
            <a:ext cx="4536504" cy="2497832"/>
          </a:xfrm>
          <a:prstGeom prst="wedgeEllipseCallout">
            <a:avLst>
              <a:gd name="adj1" fmla="val -54049"/>
              <a:gd name="adj2" fmla="val 45474"/>
            </a:avLst>
          </a:prstGeom>
          <a:solidFill>
            <a:schemeClr val="bg1"/>
          </a:solidFill>
          <a:ln w="3810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3851920" y="1342028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dirty="0"/>
              <a:t>“The pain hasn’t disappeared completely but definitely it has gone better and with the flexibility of the body, we are more active.”</a:t>
            </a:r>
          </a:p>
          <a:p>
            <a:r>
              <a:rPr lang="en-AU" sz="1600" dirty="0"/>
              <a:t>       </a:t>
            </a:r>
            <a:r>
              <a:rPr lang="en-AU" sz="1600" dirty="0">
                <a:solidFill>
                  <a:schemeClr val="accent2"/>
                </a:solidFill>
              </a:rPr>
              <a:t>(Bhutanese women’s group)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771800" y="378438"/>
            <a:ext cx="5472608" cy="4442048"/>
          </a:xfrm>
          <a:prstGeom prst="wedgeEllipseCallout">
            <a:avLst>
              <a:gd name="adj1" fmla="val -54049"/>
              <a:gd name="adj2" fmla="val 45474"/>
            </a:avLst>
          </a:prstGeom>
          <a:solidFill>
            <a:schemeClr val="bg1"/>
          </a:solidFill>
          <a:ln w="3810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3383868" y="1199078"/>
            <a:ext cx="4248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dirty="0"/>
              <a:t>“In the past, I used to be very anxious all the time and very nervous. I used to not be able to breathe as I do now. And now I am much better. Like, when I go to sleep, I practice breathing in and out. I am practicing my breathing every single night… and it helps me relax and calm down.”</a:t>
            </a:r>
          </a:p>
          <a:p>
            <a:r>
              <a:rPr lang="en-AU" sz="1600" dirty="0"/>
              <a:t>                                               </a:t>
            </a:r>
            <a:r>
              <a:rPr lang="en-AU" sz="1600" dirty="0">
                <a:solidFill>
                  <a:schemeClr val="accent2"/>
                </a:solidFill>
              </a:rPr>
              <a:t>(</a:t>
            </a:r>
            <a:r>
              <a:rPr lang="en-AU" sz="1600" dirty="0" err="1">
                <a:solidFill>
                  <a:schemeClr val="accent2"/>
                </a:solidFill>
              </a:rPr>
              <a:t>Mandean</a:t>
            </a:r>
            <a:r>
              <a:rPr lang="en-AU" sz="1600" dirty="0">
                <a:solidFill>
                  <a:schemeClr val="accent2"/>
                </a:solidFill>
              </a:rPr>
              <a:t> group)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2591780" y="1628800"/>
            <a:ext cx="5220580" cy="4182286"/>
          </a:xfrm>
          <a:prstGeom prst="wedgeEllipseCallout">
            <a:avLst>
              <a:gd name="adj1" fmla="val -54049"/>
              <a:gd name="adj2" fmla="val 45474"/>
            </a:avLst>
          </a:prstGeom>
          <a:solidFill>
            <a:schemeClr val="bg1"/>
          </a:solidFill>
          <a:ln w="3810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3743908" y="2751901"/>
            <a:ext cx="32043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dirty="0"/>
              <a:t>“After coming to this group… poses that looked impossible for us before … seems like nothing is impossible, and we can do that as a group”</a:t>
            </a:r>
          </a:p>
          <a:p>
            <a:r>
              <a:rPr lang="en-AU" sz="1600" dirty="0">
                <a:solidFill>
                  <a:schemeClr val="accent2"/>
                </a:solidFill>
              </a:rPr>
              <a:t>                  (Bhutanese men’s group) </a:t>
            </a:r>
            <a:endParaRPr lang="en-AU" sz="12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6875" y="2425926"/>
            <a:ext cx="3762418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000" i="1" dirty="0"/>
              <a:t>“Yoga helped to improve communication, relationship, improvement in memory… We built a close relationship, we are like a family now. Through this program, relationship became stronger. Yoga helps us with all aspects…”</a:t>
            </a:r>
          </a:p>
          <a:p>
            <a:r>
              <a:rPr lang="en-AU" sz="2000" i="1" dirty="0"/>
              <a:t>                            </a:t>
            </a:r>
            <a:r>
              <a:rPr lang="en-AU" sz="1600" dirty="0">
                <a:solidFill>
                  <a:schemeClr val="accent2"/>
                </a:solidFill>
              </a:rPr>
              <a:t>(</a:t>
            </a:r>
            <a:r>
              <a:rPr lang="en-AU" sz="1600" dirty="0" err="1">
                <a:solidFill>
                  <a:schemeClr val="accent2"/>
                </a:solidFill>
              </a:rPr>
              <a:t>Mandaean</a:t>
            </a:r>
            <a:r>
              <a:rPr lang="en-AU" sz="1600" dirty="0">
                <a:solidFill>
                  <a:schemeClr val="accent2"/>
                </a:solidFill>
              </a:rPr>
              <a:t> group) </a:t>
            </a:r>
            <a:endParaRPr lang="en-A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83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/>
      <p:bldP spid="8" grpId="1"/>
      <p:bldP spid="9" grpId="0" animBg="1"/>
      <p:bldP spid="10" grpId="0"/>
      <p:bldP spid="10" grpId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Refugee Yoga Project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72816"/>
            <a:ext cx="8138864" cy="48245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/>
              <a:t>Hosts weekly yoga classes to groups of refugees healing from torture and trauma in Sydney, Australia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/>
              <a:t>In 2016, 191 yoga classes were taught to over 200 refugees in six locations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/>
              <a:t>This evaluation was conducted by the New South Wales Service for the Treatment and Rehabilitation of Torture and Trauma Survivors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/>
              <a:t>For more information, or to access yoga videos in Arabic, English, Tamil &amp; Nepali visit: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2400" dirty="0">
                <a:hlinkClick r:id="rId2"/>
              </a:rPr>
              <a:t>www.refugeeyogaproject.com</a:t>
            </a:r>
            <a:r>
              <a:rPr lang="en-AU" sz="2400" dirty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AU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AU" sz="2100" dirty="0"/>
          </a:p>
          <a:p>
            <a:endParaRPr lang="en-AU" sz="2400" dirty="0"/>
          </a:p>
        </p:txBody>
      </p:sp>
      <p:pic>
        <p:nvPicPr>
          <p:cNvPr id="7" name="Picture 6" descr="RYP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737"/>
            <a:ext cx="1259632" cy="125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3856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72816"/>
            <a:ext cx="8138864" cy="4968552"/>
          </a:xfrm>
        </p:spPr>
        <p:txBody>
          <a:bodyPr>
            <a:normAutofit/>
          </a:bodyPr>
          <a:lstStyle/>
          <a:p>
            <a:r>
              <a:rPr lang="en-AU" sz="2400" dirty="0"/>
              <a:t>Attending more yoga sessions predicts lower PTSD and depression symptoms </a:t>
            </a:r>
          </a:p>
          <a:p>
            <a:pPr lvl="1"/>
            <a:r>
              <a:rPr lang="en-AU" sz="2200" dirty="0"/>
              <a:t>Not attributable to age or baseline symptoms</a:t>
            </a:r>
          </a:p>
          <a:p>
            <a:pPr lvl="1"/>
            <a:r>
              <a:rPr lang="en-AU" sz="2200" dirty="0"/>
              <a:t>No evidence for mindfulness as mechanism of effect</a:t>
            </a:r>
          </a:p>
          <a:p>
            <a:pPr lvl="1"/>
            <a:r>
              <a:rPr lang="en-AU" sz="2200" dirty="0"/>
              <a:t>Baseline CNS regulation may play a role</a:t>
            </a:r>
          </a:p>
          <a:p>
            <a:r>
              <a:rPr lang="en-AU" sz="2300" dirty="0"/>
              <a:t>Participants and counsellors                                            perceived a range of benefits</a:t>
            </a:r>
          </a:p>
          <a:p>
            <a:pPr lvl="1"/>
            <a:r>
              <a:rPr lang="en-AU" sz="2200" dirty="0"/>
              <a:t>Physical</a:t>
            </a:r>
          </a:p>
          <a:p>
            <a:pPr lvl="1"/>
            <a:r>
              <a:rPr lang="en-AU" sz="2200" dirty="0"/>
              <a:t>Psychological</a:t>
            </a:r>
          </a:p>
          <a:p>
            <a:pPr lvl="1"/>
            <a:r>
              <a:rPr lang="en-AU" sz="2200" dirty="0"/>
              <a:t>Social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4438122"/>
            <a:ext cx="3631854" cy="241959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2770917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Lessons Learned &amp; Future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28800"/>
            <a:ext cx="8138864" cy="5112568"/>
          </a:xfrm>
        </p:spPr>
        <p:txBody>
          <a:bodyPr>
            <a:normAutofit/>
          </a:bodyPr>
          <a:lstStyle/>
          <a:p>
            <a:r>
              <a:rPr lang="en-AU" sz="2400" dirty="0"/>
              <a:t>Tailoring intervention to different ages &amp; ability levels</a:t>
            </a:r>
          </a:p>
          <a:p>
            <a:r>
              <a:rPr lang="en-AU" sz="2400" dirty="0"/>
              <a:t>Importance of suitable venue &amp; consistent interpreter</a:t>
            </a:r>
          </a:p>
          <a:p>
            <a:r>
              <a:rPr lang="en-AU" sz="2400" dirty="0"/>
              <a:t>Unanswered questions</a:t>
            </a:r>
          </a:p>
          <a:p>
            <a:pPr lvl="1"/>
            <a:r>
              <a:rPr lang="en-AU" sz="2200" dirty="0"/>
              <a:t>More rigorous evidence needed for effectiveness</a:t>
            </a:r>
          </a:p>
          <a:p>
            <a:pPr lvl="1"/>
            <a:r>
              <a:rPr lang="en-AU" sz="2200" dirty="0"/>
              <a:t>Active components of treatment</a:t>
            </a:r>
          </a:p>
          <a:p>
            <a:pPr lvl="1"/>
            <a:r>
              <a:rPr lang="en-AU" sz="2200" dirty="0"/>
              <a:t>Predictors of outcome</a:t>
            </a:r>
          </a:p>
          <a:p>
            <a:pPr lvl="0"/>
            <a:r>
              <a:rPr lang="en-AU" sz="2400" dirty="0"/>
              <a:t>Methodological improvements for research</a:t>
            </a:r>
          </a:p>
          <a:p>
            <a:pPr lvl="1"/>
            <a:r>
              <a:rPr lang="en-US" sz="2200" dirty="0"/>
              <a:t>Comparison group (e.g. exercise/lifestyle)</a:t>
            </a:r>
          </a:p>
          <a:p>
            <a:pPr lvl="1"/>
            <a:r>
              <a:rPr lang="en-US" sz="2200" dirty="0"/>
              <a:t>Individual assessment sessions</a:t>
            </a:r>
          </a:p>
          <a:p>
            <a:pPr lvl="1"/>
            <a:r>
              <a:rPr lang="en-US" sz="2200" dirty="0"/>
              <a:t>Record home practice</a:t>
            </a:r>
          </a:p>
          <a:p>
            <a:pPr lvl="1"/>
            <a:r>
              <a:rPr lang="en-US" sz="2200" dirty="0"/>
              <a:t>Find ways to facilitate attendance</a:t>
            </a:r>
          </a:p>
          <a:p>
            <a:pPr lvl="1"/>
            <a:endParaRPr lang="en-US" sz="2200" dirty="0"/>
          </a:p>
          <a:p>
            <a:pPr lvl="1"/>
            <a:endParaRPr lang="en-AU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437112"/>
            <a:ext cx="3008769" cy="205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5420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7" y="192931"/>
            <a:ext cx="8153400" cy="990600"/>
          </a:xfrm>
        </p:spPr>
        <p:txBody>
          <a:bodyPr/>
          <a:lstStyle/>
          <a:p>
            <a:r>
              <a:rPr lang="en-AU" dirty="0" err="1"/>
              <a:t>Vasudhara</a:t>
            </a:r>
            <a:r>
              <a:rPr lang="en-AU" dirty="0"/>
              <a:t> Foundation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72816"/>
            <a:ext cx="8138864" cy="4824536"/>
          </a:xfrm>
        </p:spPr>
        <p:txBody>
          <a:bodyPr>
            <a:normAutofit/>
          </a:bodyPr>
          <a:lstStyle/>
          <a:p>
            <a:r>
              <a:rPr lang="en-AU" sz="2400" dirty="0"/>
              <a:t>Yoga program at STARTTS was funded by the Vasudhara Foundation 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The Foundation supports early-stage, innovative and creative social impact projects 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Broad range of interests including: 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Yoga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Meditation 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Projects that support refugees in Australia 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http://</a:t>
            </a:r>
            <a:r>
              <a:rPr lang="en-US" sz="2400" dirty="0" err="1"/>
              <a:t>www.vasudharafoundation.org</a:t>
            </a:r>
            <a:r>
              <a:rPr lang="en-US" sz="2400" dirty="0"/>
              <a:t>/</a:t>
            </a:r>
          </a:p>
          <a:p>
            <a:pPr marL="0" indent="0">
              <a:spcAft>
                <a:spcPts val="1200"/>
              </a:spcAft>
              <a:buNone/>
            </a:pPr>
            <a:endParaRPr lang="en-AU" sz="2400" dirty="0"/>
          </a:p>
          <a:p>
            <a:endParaRPr lang="en-AU" sz="2400" dirty="0"/>
          </a:p>
        </p:txBody>
      </p:sp>
      <p:pic>
        <p:nvPicPr>
          <p:cNvPr id="6" name="Picture 5" descr="Vasudhara_Foundation_Logo_FINAL_MONO_COPPER_CMYK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925"/>
            <a:ext cx="2617485" cy="86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53544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72816"/>
            <a:ext cx="8138864" cy="482453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/>
              <a:t>Brown, R. P., &amp; </a:t>
            </a:r>
            <a:r>
              <a:rPr lang="en-AU" sz="2400" dirty="0" err="1"/>
              <a:t>Gerbarg</a:t>
            </a:r>
            <a:r>
              <a:rPr lang="en-AU" sz="2400" dirty="0"/>
              <a:t>, P. L. (2005). </a:t>
            </a:r>
            <a:r>
              <a:rPr lang="en-AU" sz="2400" dirty="0" err="1"/>
              <a:t>Sudarshan</a:t>
            </a:r>
            <a:r>
              <a:rPr lang="en-AU" sz="2400" dirty="0"/>
              <a:t> </a:t>
            </a:r>
            <a:r>
              <a:rPr lang="en-AU" sz="2400" dirty="0" err="1"/>
              <a:t>Kriya</a:t>
            </a:r>
            <a:r>
              <a:rPr lang="en-AU" sz="2400" dirty="0"/>
              <a:t> Yogic breathing in the treatment of stress, anxiety, and depression. Part II--clinical applications and guidelines. J </a:t>
            </a:r>
            <a:r>
              <a:rPr lang="en-AU" sz="2400" dirty="0" err="1"/>
              <a:t>Altern</a:t>
            </a:r>
            <a:r>
              <a:rPr lang="en-AU" sz="2400" dirty="0"/>
              <a:t> Complement Med, 11(4), 711-717.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/>
              <a:t>Carter, J., &amp; Byrne, G. (2004). A two year study of the use of yoga in a series of pilot studies as an adjunct to ordinary psychiatric treatment in a group of Vietnam War veterans suffering from post traumatic stress disorder. Retrieved from </a:t>
            </a:r>
            <a:r>
              <a:rPr lang="en-AU" sz="2400" dirty="0">
                <a:hlinkClick r:id="rId2"/>
              </a:rPr>
              <a:t>www.Therapywithyoga.com</a:t>
            </a:r>
            <a:r>
              <a:rPr lang="en-AU" sz="2400" dirty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/>
              <a:t>Dick, A. M., Niles, B. L., Street, A. E., </a:t>
            </a:r>
            <a:r>
              <a:rPr lang="en-AU" sz="2400" dirty="0" err="1"/>
              <a:t>DiMartino</a:t>
            </a:r>
            <a:r>
              <a:rPr lang="en-AU" sz="2400" dirty="0"/>
              <a:t>, D. M., &amp; Mitchell, K. S. (2014). Examining mechanisms of change in a yoga intervention for women: The influence of mindfulness, psychological flexibility, and emotion regulation on PTSD symptoms. Journal of Clinical Psychology, 70(12), 1170-1182.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 err="1"/>
              <a:t>Eckner</a:t>
            </a:r>
            <a:r>
              <a:rPr lang="en-AU" sz="2400" dirty="0"/>
              <a:t>, J. T., Whitacre, R. D., Kirsch, N. L., &amp; Richardson, J. K. (2009). Evaluating a clinical measure of reaction time: an observational study. Percept Mot Skills, 108(3), 717-720.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 err="1"/>
              <a:t>Fazel</a:t>
            </a:r>
            <a:r>
              <a:rPr lang="en-AU" sz="2400" dirty="0"/>
              <a:t>, M., &amp; Stein, A. (2002). The mental health of refugee children. Archives of Disease in Childhood, 87(5), 366-370.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 err="1"/>
              <a:t>Fazel</a:t>
            </a:r>
            <a:r>
              <a:rPr lang="en-AU" sz="2400" dirty="0"/>
              <a:t>, M., Wheeler, J., &amp; </a:t>
            </a:r>
            <a:r>
              <a:rPr lang="en-AU" sz="2400" dirty="0" err="1"/>
              <a:t>Danesh</a:t>
            </a:r>
            <a:r>
              <a:rPr lang="en-AU" sz="2400" dirty="0"/>
              <a:t>, J. (2005). Prevalence of serious mental disorder in 7000 refugees resettled in western countries: a systematic review. The Lancet, 365(9467), 1309-1314.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 err="1"/>
              <a:t>Jindani</a:t>
            </a:r>
            <a:r>
              <a:rPr lang="en-AU" sz="2400" dirty="0"/>
              <a:t>, F. (2015). Explorations of wellness and resilience: A yoga intervention for post-traumatic stress. Dissertation Abstracts International: Section B: The Sciences and Engineering, 76(4-B(E)),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 err="1"/>
              <a:t>Jindani</a:t>
            </a:r>
            <a:r>
              <a:rPr lang="en-AU" sz="2400" dirty="0"/>
              <a:t>, F., &amp; </a:t>
            </a:r>
            <a:r>
              <a:rPr lang="en-AU" sz="2400" dirty="0" err="1"/>
              <a:t>Khalsa</a:t>
            </a:r>
            <a:r>
              <a:rPr lang="en-AU" sz="2400" dirty="0"/>
              <a:t>, G. (2015). A yoga intervention program for patients suffering from symptoms of posttraumatic stress disorder: A qualitative descriptive study. The Journal of Alternative and Complementary Medicine, 21(7), 401-408.</a:t>
            </a:r>
          </a:p>
        </p:txBody>
      </p:sp>
    </p:spTree>
    <p:extLst>
      <p:ext uri="{BB962C8B-B14F-4D97-AF65-F5344CB8AC3E}">
        <p14:creationId xmlns:p14="http://schemas.microsoft.com/office/powerpoint/2010/main" val="1731714317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72816"/>
            <a:ext cx="8138864" cy="482453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/>
              <a:t>Johnston, J. M., Minami, T., Greenwald, D., Li, C., Reinhardt, K., &amp; </a:t>
            </a:r>
            <a:r>
              <a:rPr lang="en-AU" sz="2400" dirty="0" err="1"/>
              <a:t>Khalsa</a:t>
            </a:r>
            <a:r>
              <a:rPr lang="en-AU" sz="2400" dirty="0"/>
              <a:t>, S. B. S. (2015). Yoga for military service personnel with PTSD: A single arm study. Psychological Trauma: Theory, Research, Practice, and Policy, 7(6), 555-562.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/>
              <a:t>Metcalf, O., </a:t>
            </a:r>
            <a:r>
              <a:rPr lang="en-AU" sz="2400" dirty="0" err="1"/>
              <a:t>Varker</a:t>
            </a:r>
            <a:r>
              <a:rPr lang="en-AU" sz="2400" dirty="0"/>
              <a:t>, T., Forbes, D., Phelps, A., Dell, L., et al. (2016). Efficacy of fifteen emerging interventions for the treatment of posttraumatic stress disorder: A systematic review. Journal of Traumatic Stress, 88-92.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/>
              <a:t>Mitchell, K. S., Dick, A. M., </a:t>
            </a:r>
            <a:r>
              <a:rPr lang="en-AU" sz="2400" dirty="0" err="1"/>
              <a:t>DiMartino</a:t>
            </a:r>
            <a:r>
              <a:rPr lang="en-AU" sz="2400" dirty="0"/>
              <a:t>, D. M., Smith, B. N., Niles, B., </a:t>
            </a:r>
            <a:r>
              <a:rPr lang="en-AU" sz="2400" dirty="0" err="1"/>
              <a:t>Koenen</a:t>
            </a:r>
            <a:r>
              <a:rPr lang="en-AU" sz="2400" dirty="0"/>
              <a:t>, K. C., &amp; Street, A. (2014). A pilot study of a randomized controlled trial of yoga as an intervention for PTSD symptoms in women. Journal of Traumatic Stress, 27(2), 121-128.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 err="1"/>
              <a:t>Mollica</a:t>
            </a:r>
            <a:r>
              <a:rPr lang="en-AU" sz="2400" dirty="0"/>
              <a:t>, R. F., </a:t>
            </a:r>
            <a:r>
              <a:rPr lang="en-AU" sz="2400" dirty="0" err="1"/>
              <a:t>Caspi-Yavin</a:t>
            </a:r>
            <a:r>
              <a:rPr lang="en-AU" sz="2400" dirty="0"/>
              <a:t>, Y., </a:t>
            </a:r>
            <a:r>
              <a:rPr lang="en-AU" sz="2400" dirty="0" err="1"/>
              <a:t>Bollini</a:t>
            </a:r>
            <a:r>
              <a:rPr lang="en-AU" sz="2400" dirty="0"/>
              <a:t>, P., Truong, T., Tor, S., &amp; Lavelle, J. (1992). The Harvard Trauma Questionnaire. Validating a cross-cultural instrument for measuring torture, trauma, and posttraumatic stress disorder in Indochinese refugees. J </a:t>
            </a:r>
            <a:r>
              <a:rPr lang="en-AU" sz="2400" dirty="0" err="1"/>
              <a:t>Nerv</a:t>
            </a:r>
            <a:r>
              <a:rPr lang="en-AU" sz="2400" dirty="0"/>
              <a:t> </a:t>
            </a:r>
            <a:r>
              <a:rPr lang="en-AU" sz="2400" dirty="0" err="1"/>
              <a:t>Ment</a:t>
            </a:r>
            <a:r>
              <a:rPr lang="en-AU" sz="2400" dirty="0"/>
              <a:t> Dis, 180(2), 111-116.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 err="1"/>
              <a:t>Ourmala</a:t>
            </a:r>
            <a:r>
              <a:rPr lang="en-AU" sz="2400" dirty="0"/>
              <a:t>. (2016). </a:t>
            </a:r>
            <a:r>
              <a:rPr lang="en-AU" sz="2400" dirty="0" err="1"/>
              <a:t>Ourmala</a:t>
            </a:r>
            <a:r>
              <a:rPr lang="en-AU" sz="2400" dirty="0"/>
              <a:t>: Yoga for referees.   Retrieved from </a:t>
            </a:r>
            <a:r>
              <a:rPr lang="en-AU" sz="2400" dirty="0">
                <a:hlinkClick r:id="rId2"/>
              </a:rPr>
              <a:t>http://www.ourmala.com/yogaforrefugees/</a:t>
            </a:r>
            <a:r>
              <a:rPr lang="en-AU" sz="2400" dirty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 err="1"/>
              <a:t>Parloff</a:t>
            </a:r>
            <a:r>
              <a:rPr lang="en-AU" sz="2400" dirty="0"/>
              <a:t>, M. B., </a:t>
            </a:r>
            <a:r>
              <a:rPr lang="en-AU" sz="2400" dirty="0" err="1"/>
              <a:t>Kelman</a:t>
            </a:r>
            <a:r>
              <a:rPr lang="en-AU" sz="2400" dirty="0"/>
              <a:t>, H. C., &amp; Frank, J. D. (1954). Comfort, effectiveness, and self-awareness as criteria of improvement in psychotherapy. Am J Psychiatry, 111(5), 343-352.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/>
              <a:t>Pradhan, B., D'Amico, J. K., Makani, R., &amp; Parikh, T. (2016). Nonconventional interventions for chronic post-traumatic stress disorder: Ketamine, repetitive trans-cranial magnetic stimulation (</a:t>
            </a:r>
            <a:r>
              <a:rPr lang="en-AU" sz="2400" dirty="0" err="1"/>
              <a:t>rTMS</a:t>
            </a:r>
            <a:r>
              <a:rPr lang="en-AU" sz="2400" dirty="0"/>
              <a:t>), and alternative approaches. Journal of Trauma &amp; Dissociation, 17(1), 35-54.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86279766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72816"/>
            <a:ext cx="8138864" cy="47525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1500" dirty="0"/>
              <a:t>Roberts, H. C., Denison, H. J., Martin, H. J., Patel, H. P., </a:t>
            </a:r>
            <a:r>
              <a:rPr lang="en-AU" sz="1500" dirty="0" err="1"/>
              <a:t>Syddall</a:t>
            </a:r>
            <a:r>
              <a:rPr lang="en-AU" sz="1500" dirty="0"/>
              <a:t>, H., Cooper, C., &amp; Sayer, A. A. (2011). A review of the measurement of grip strength in clinical and epidemiological studies: towards a standardised approach. Age Ageing, 40(4), 423-429.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1500" dirty="0"/>
              <a:t>Springer, B. A., Marin, R., </a:t>
            </a:r>
            <a:r>
              <a:rPr lang="en-AU" sz="1500" dirty="0" err="1"/>
              <a:t>Cyhan</a:t>
            </a:r>
            <a:r>
              <a:rPr lang="en-AU" sz="1500" dirty="0"/>
              <a:t>, T., Roberts, H., &amp; Gill, N. W. (2007). Normative values for the </a:t>
            </a:r>
            <a:r>
              <a:rPr lang="en-AU" sz="1500" dirty="0" err="1"/>
              <a:t>unipedal</a:t>
            </a:r>
            <a:r>
              <a:rPr lang="en-AU" sz="1500" dirty="0"/>
              <a:t> stance test with eyes open and closed. J </a:t>
            </a:r>
            <a:r>
              <a:rPr lang="en-AU" sz="1500" dirty="0" err="1"/>
              <a:t>Geriatr</a:t>
            </a:r>
            <a:r>
              <a:rPr lang="en-AU" sz="1500" dirty="0"/>
              <a:t> Phys </a:t>
            </a:r>
            <a:r>
              <a:rPr lang="en-AU" sz="1500" dirty="0" err="1"/>
              <a:t>Ther</a:t>
            </a:r>
            <a:r>
              <a:rPr lang="en-AU" sz="1500" dirty="0"/>
              <a:t>, 30(1), 8-15.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1500" dirty="0"/>
              <a:t>Staples, J. K., Hamilton, M. F., &amp; </a:t>
            </a:r>
            <a:r>
              <a:rPr lang="en-AU" sz="1500" dirty="0" err="1"/>
              <a:t>Uddo</a:t>
            </a:r>
            <a:r>
              <a:rPr lang="en-AU" sz="1500" dirty="0"/>
              <a:t>, M. (2013). A yoga program for the symptoms of post-traumatic stress disorder in veterans. Military Medicine, 178(8), 854-860.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1500" dirty="0"/>
              <a:t>Steel, Z., </a:t>
            </a:r>
            <a:r>
              <a:rPr lang="en-AU" sz="1500" dirty="0" err="1"/>
              <a:t>Chey</a:t>
            </a:r>
            <a:r>
              <a:rPr lang="en-AU" sz="1500" dirty="0"/>
              <a:t>, T., Silove, D., </a:t>
            </a:r>
            <a:r>
              <a:rPr lang="en-AU" sz="1500" dirty="0" err="1"/>
              <a:t>Marnane</a:t>
            </a:r>
            <a:r>
              <a:rPr lang="en-AU" sz="1500" dirty="0"/>
              <a:t>, C., Bryant, R. A., &amp; van Ommeren, M. (2009). Association of torture and other potentially traumatic events with mental health outcomes among populations exposed to mass conflict and displacement: a systematic review and meta-analysis. Jama, 302(5), 537-549.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1500" dirty="0"/>
              <a:t>van der </a:t>
            </a:r>
            <a:r>
              <a:rPr lang="en-AU" sz="1500" dirty="0" err="1"/>
              <a:t>Kolk</a:t>
            </a:r>
            <a:r>
              <a:rPr lang="en-AU" sz="1500" dirty="0"/>
              <a:t>, B. A., Stone, L., West, J., Rhodes, A., Emerson, D., </a:t>
            </a:r>
            <a:r>
              <a:rPr lang="en-AU" sz="1500" dirty="0" err="1"/>
              <a:t>Suvak</a:t>
            </a:r>
            <a:r>
              <a:rPr lang="en-AU" sz="1500" dirty="0"/>
              <a:t>, M., &amp; Spinazzola, J. (2014). Yoga as an adjunctive treatment for posttraumatic stress disorder: A randomized controlled trial. Journal of Clinical Psychiatry, 75(6), e559-e565.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1500" dirty="0" err="1"/>
              <a:t>Walach</a:t>
            </a:r>
            <a:r>
              <a:rPr lang="en-AU" sz="1500" dirty="0"/>
              <a:t>, H., </a:t>
            </a:r>
            <a:r>
              <a:rPr lang="en-AU" sz="1500" dirty="0" err="1"/>
              <a:t>Buchheld</a:t>
            </a:r>
            <a:r>
              <a:rPr lang="en-AU" sz="1500" dirty="0"/>
              <a:t>, N., </a:t>
            </a:r>
            <a:r>
              <a:rPr lang="en-AU" sz="1500" dirty="0" err="1"/>
              <a:t>Buttenmüller</a:t>
            </a:r>
            <a:r>
              <a:rPr lang="en-AU" sz="1500" dirty="0"/>
              <a:t>, V., </a:t>
            </a:r>
            <a:r>
              <a:rPr lang="en-AU" sz="1500" dirty="0" err="1"/>
              <a:t>Kleinknecht</a:t>
            </a:r>
            <a:r>
              <a:rPr lang="en-AU" sz="1500" dirty="0"/>
              <a:t>, N., &amp; Schmidt, S. (2006). Measuring mindfulness—the Freiburg Mindfulness Inventory (FMI). Personality and Individual Differences, 40(8), 1543-1555.</a:t>
            </a:r>
          </a:p>
        </p:txBody>
      </p:sp>
    </p:spTree>
    <p:extLst>
      <p:ext uri="{BB962C8B-B14F-4D97-AF65-F5344CB8AC3E}">
        <p14:creationId xmlns:p14="http://schemas.microsoft.com/office/powerpoint/2010/main" val="129404995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72816"/>
            <a:ext cx="8138864" cy="48245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/>
              <a:t>Refugees at risk of psychological complications due to high levels of cumulative trauma </a:t>
            </a:r>
            <a:r>
              <a:rPr lang="en-AU" sz="1800" dirty="0">
                <a:solidFill>
                  <a:schemeClr val="accent2"/>
                </a:solidFill>
              </a:rPr>
              <a:t>(</a:t>
            </a:r>
            <a:r>
              <a:rPr lang="en-AU" sz="1800" dirty="0" err="1">
                <a:solidFill>
                  <a:schemeClr val="accent2"/>
                </a:solidFill>
              </a:rPr>
              <a:t>Fazel</a:t>
            </a:r>
            <a:r>
              <a:rPr lang="en-AU" sz="1800" dirty="0">
                <a:solidFill>
                  <a:schemeClr val="accent2"/>
                </a:solidFill>
              </a:rPr>
              <a:t> &amp; Stein, 2002)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/>
              <a:t>PTSD &amp; depression among the most common mental health problems </a:t>
            </a:r>
            <a:r>
              <a:rPr lang="en-AU" sz="1800" dirty="0">
                <a:solidFill>
                  <a:schemeClr val="accent2"/>
                </a:solidFill>
              </a:rPr>
              <a:t>(</a:t>
            </a:r>
            <a:r>
              <a:rPr lang="en-AU" sz="1800" dirty="0" err="1">
                <a:solidFill>
                  <a:schemeClr val="accent2"/>
                </a:solidFill>
              </a:rPr>
              <a:t>Fazel</a:t>
            </a:r>
            <a:r>
              <a:rPr lang="en-AU" sz="1800" dirty="0">
                <a:solidFill>
                  <a:schemeClr val="accent2"/>
                </a:solidFill>
              </a:rPr>
              <a:t>, Wheeler &amp; </a:t>
            </a:r>
            <a:r>
              <a:rPr lang="en-AU" sz="1800" dirty="0" err="1">
                <a:solidFill>
                  <a:schemeClr val="accent2"/>
                </a:solidFill>
              </a:rPr>
              <a:t>Danesh</a:t>
            </a:r>
            <a:r>
              <a:rPr lang="en-AU" sz="1800" dirty="0">
                <a:solidFill>
                  <a:schemeClr val="accent2"/>
                </a:solidFill>
              </a:rPr>
              <a:t>, 2005; Steel et al., 2009)</a:t>
            </a:r>
            <a:endParaRPr lang="en-AU" sz="2400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300" dirty="0"/>
              <a:t>Increasing recognition of the importance of brain &amp; body in development &amp; maintenance of symptoms                                </a:t>
            </a:r>
            <a:r>
              <a:rPr lang="en-AU" sz="1800" dirty="0">
                <a:solidFill>
                  <a:schemeClr val="accent2"/>
                </a:solidFill>
              </a:rPr>
              <a:t>(van der </a:t>
            </a:r>
            <a:r>
              <a:rPr lang="en-AU" sz="1800" dirty="0" err="1">
                <a:solidFill>
                  <a:schemeClr val="accent2"/>
                </a:solidFill>
              </a:rPr>
              <a:t>Kolk</a:t>
            </a:r>
            <a:r>
              <a:rPr lang="en-AU" sz="1800" dirty="0">
                <a:solidFill>
                  <a:schemeClr val="accent2"/>
                </a:solidFill>
              </a:rPr>
              <a:t> et al., 2014)</a:t>
            </a:r>
            <a:endParaRPr lang="en-AU" sz="2300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300" dirty="0"/>
              <a:t>Increasing interest in mind-body therapies                                        as part of multi-modal treatment for PTSD                                   </a:t>
            </a:r>
            <a:r>
              <a:rPr lang="en-AU" sz="1800" dirty="0">
                <a:solidFill>
                  <a:schemeClr val="accent2"/>
                </a:solidFill>
              </a:rPr>
              <a:t>(Metcalf et al, 2016)</a:t>
            </a:r>
          </a:p>
          <a:p>
            <a:pPr lvl="1"/>
            <a:endParaRPr lang="en-AU" sz="2100" dirty="0"/>
          </a:p>
          <a:p>
            <a:endParaRPr lang="en-A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3996504"/>
            <a:ext cx="1897296" cy="286149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9367200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Previous Research (1)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72816"/>
            <a:ext cx="8138864" cy="48245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/>
              <a:t>Little published research on the use of yoga with refugees </a:t>
            </a:r>
          </a:p>
          <a:p>
            <a:pPr>
              <a:spcBef>
                <a:spcPts val="0"/>
              </a:spcBef>
            </a:pPr>
            <a:r>
              <a:rPr lang="en-AU" sz="2400" dirty="0"/>
              <a:t>Promising findings in other traumatised populations: </a:t>
            </a:r>
          </a:p>
          <a:p>
            <a:pPr lvl="1">
              <a:spcBef>
                <a:spcPts val="0"/>
              </a:spcBef>
            </a:pPr>
            <a:r>
              <a:rPr lang="en-AU" sz="2200" dirty="0"/>
              <a:t>Reduced PTSD symptoms in US women                                               </a:t>
            </a:r>
            <a:r>
              <a:rPr lang="en-AU" sz="1800" dirty="0">
                <a:solidFill>
                  <a:schemeClr val="accent2"/>
                </a:solidFill>
              </a:rPr>
              <a:t>(Mitchell et al, 2014; van der </a:t>
            </a:r>
            <a:r>
              <a:rPr lang="en-AU" sz="1800" dirty="0" err="1">
                <a:solidFill>
                  <a:schemeClr val="accent2"/>
                </a:solidFill>
              </a:rPr>
              <a:t>Kolk</a:t>
            </a:r>
            <a:r>
              <a:rPr lang="en-AU" sz="1800" dirty="0">
                <a:solidFill>
                  <a:schemeClr val="accent2"/>
                </a:solidFill>
              </a:rPr>
              <a:t> et al., 2014)</a:t>
            </a:r>
          </a:p>
          <a:p>
            <a:pPr lvl="1">
              <a:spcBef>
                <a:spcPts val="0"/>
              </a:spcBef>
            </a:pPr>
            <a:r>
              <a:rPr lang="en-AU" sz="2200" dirty="0"/>
              <a:t>Reduced PTSD symptoms &amp; depression in male Vietnam veterans </a:t>
            </a:r>
            <a:r>
              <a:rPr lang="en-AU" sz="1800" dirty="0">
                <a:solidFill>
                  <a:schemeClr val="accent2"/>
                </a:solidFill>
              </a:rPr>
              <a:t>(Carter &amp; Byrne, 2004; Johnston et al., 2015)</a:t>
            </a:r>
          </a:p>
          <a:p>
            <a:pPr>
              <a:spcBef>
                <a:spcPts val="1200"/>
              </a:spcBef>
            </a:pPr>
            <a:r>
              <a:rPr lang="en-AU" sz="2400" dirty="0"/>
              <a:t>Other suggested benefits for trauma survivors:</a:t>
            </a:r>
          </a:p>
          <a:p>
            <a:pPr lvl="1">
              <a:spcBef>
                <a:spcPts val="0"/>
              </a:spcBef>
            </a:pPr>
            <a:r>
              <a:rPr lang="en-AU" sz="2200" dirty="0"/>
              <a:t>Physical symptoms &amp; general health</a:t>
            </a:r>
          </a:p>
          <a:p>
            <a:pPr lvl="1">
              <a:spcBef>
                <a:spcPts val="0"/>
              </a:spcBef>
            </a:pPr>
            <a:r>
              <a:rPr lang="en-AU" sz="2200" dirty="0"/>
              <a:t>Sleep </a:t>
            </a:r>
          </a:p>
          <a:p>
            <a:pPr lvl="1">
              <a:spcBef>
                <a:spcPts val="0"/>
              </a:spcBef>
            </a:pPr>
            <a:r>
              <a:rPr lang="en-AU" sz="2200" dirty="0"/>
              <a:t>Stress</a:t>
            </a:r>
          </a:p>
          <a:p>
            <a:pPr lvl="1">
              <a:spcBef>
                <a:spcPts val="0"/>
              </a:spcBef>
            </a:pPr>
            <a:r>
              <a:rPr lang="en-AU" sz="2200" dirty="0"/>
              <a:t>Resilience 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AU" sz="1800" dirty="0">
                <a:solidFill>
                  <a:schemeClr val="accent2"/>
                </a:solidFill>
              </a:rPr>
              <a:t>    (Brown &amp; </a:t>
            </a:r>
            <a:r>
              <a:rPr lang="en-AU" sz="1800" dirty="0" err="1">
                <a:solidFill>
                  <a:schemeClr val="accent2"/>
                </a:solidFill>
              </a:rPr>
              <a:t>Gerbarg</a:t>
            </a:r>
            <a:r>
              <a:rPr lang="en-AU" sz="1800" dirty="0">
                <a:solidFill>
                  <a:schemeClr val="accent2"/>
                </a:solidFill>
              </a:rPr>
              <a:t>, 2005; </a:t>
            </a:r>
            <a:r>
              <a:rPr lang="en-AU" sz="1800" dirty="0" err="1">
                <a:solidFill>
                  <a:schemeClr val="accent2"/>
                </a:solidFill>
              </a:rPr>
              <a:t>Jindani</a:t>
            </a:r>
            <a:r>
              <a:rPr lang="en-AU" sz="1800" dirty="0">
                <a:solidFill>
                  <a:schemeClr val="accent2"/>
                </a:solidFill>
              </a:rPr>
              <a:t>, 2015;                                                         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AU" sz="1800" dirty="0">
                <a:solidFill>
                  <a:schemeClr val="accent2"/>
                </a:solidFill>
              </a:rPr>
              <a:t>     </a:t>
            </a:r>
            <a:r>
              <a:rPr lang="en-AU" sz="1800" dirty="0" err="1">
                <a:solidFill>
                  <a:schemeClr val="accent2"/>
                </a:solidFill>
              </a:rPr>
              <a:t>Jindani</a:t>
            </a:r>
            <a:r>
              <a:rPr lang="en-AU" sz="1800" dirty="0">
                <a:solidFill>
                  <a:schemeClr val="accent2"/>
                </a:solidFill>
              </a:rPr>
              <a:t> &amp; </a:t>
            </a:r>
            <a:r>
              <a:rPr lang="en-AU" sz="1800" dirty="0" err="1">
                <a:solidFill>
                  <a:schemeClr val="accent2"/>
                </a:solidFill>
              </a:rPr>
              <a:t>Khalsa</a:t>
            </a:r>
            <a:r>
              <a:rPr lang="en-AU" sz="1800" dirty="0">
                <a:solidFill>
                  <a:schemeClr val="accent2"/>
                </a:solidFill>
              </a:rPr>
              <a:t>, 2015; Staples, Hamilton &amp; </a:t>
            </a:r>
            <a:r>
              <a:rPr lang="en-AU" sz="1800" dirty="0" err="1">
                <a:solidFill>
                  <a:schemeClr val="accent2"/>
                </a:solidFill>
              </a:rPr>
              <a:t>Uddo</a:t>
            </a:r>
            <a:r>
              <a:rPr lang="en-AU" sz="1800" dirty="0">
                <a:solidFill>
                  <a:schemeClr val="accent2"/>
                </a:solidFill>
              </a:rPr>
              <a:t>, 2013)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601" y="3636188"/>
            <a:ext cx="2109399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5017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Previous Research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72816"/>
            <a:ext cx="8138864" cy="4824536"/>
          </a:xfrm>
        </p:spPr>
        <p:txBody>
          <a:bodyPr>
            <a:normAutofit/>
          </a:bodyPr>
          <a:lstStyle/>
          <a:p>
            <a:r>
              <a:rPr lang="en-AU" sz="2400" dirty="0"/>
              <a:t>Mechanisms of effect yet to be determined. Hypotheses include:</a:t>
            </a:r>
          </a:p>
          <a:p>
            <a:pPr lvl="1"/>
            <a:r>
              <a:rPr lang="en-AU" sz="2200" dirty="0"/>
              <a:t>Reduced </a:t>
            </a:r>
            <a:r>
              <a:rPr lang="en-AU" sz="2200" dirty="0" err="1"/>
              <a:t>hyperarousal</a:t>
            </a:r>
            <a:r>
              <a:rPr lang="en-AU" sz="2200" dirty="0"/>
              <a:t> via nervous system regulation </a:t>
            </a:r>
            <a:r>
              <a:rPr lang="en-AU" sz="1800" dirty="0">
                <a:solidFill>
                  <a:schemeClr val="accent2"/>
                </a:solidFill>
              </a:rPr>
              <a:t>(Johnston et al., 2015; Pradhan et al., 2016; Staples et al., 2013)</a:t>
            </a:r>
          </a:p>
          <a:p>
            <a:pPr lvl="1"/>
            <a:r>
              <a:rPr lang="en-AU" sz="2200" dirty="0"/>
              <a:t>Increased psychological flexibility </a:t>
            </a:r>
            <a:r>
              <a:rPr lang="en-AU" sz="1800" dirty="0">
                <a:solidFill>
                  <a:schemeClr val="accent2"/>
                </a:solidFill>
              </a:rPr>
              <a:t>(Dick et al.,2014) </a:t>
            </a:r>
          </a:p>
          <a:p>
            <a:pPr lvl="1"/>
            <a:r>
              <a:rPr lang="en-AU" sz="2200" dirty="0"/>
              <a:t>Improved body awareness and tolerance of physical sensations</a:t>
            </a:r>
            <a:r>
              <a:rPr lang="en-AU" sz="2100" dirty="0"/>
              <a:t> </a:t>
            </a:r>
            <a:r>
              <a:rPr lang="en-AU" sz="1800" dirty="0">
                <a:solidFill>
                  <a:schemeClr val="accent2"/>
                </a:solidFill>
              </a:rPr>
              <a:t>(van der </a:t>
            </a:r>
            <a:r>
              <a:rPr lang="en-AU" sz="1800" dirty="0" err="1">
                <a:solidFill>
                  <a:schemeClr val="accent2"/>
                </a:solidFill>
              </a:rPr>
              <a:t>Kolk</a:t>
            </a:r>
            <a:r>
              <a:rPr lang="en-AU" sz="1800" dirty="0">
                <a:solidFill>
                  <a:schemeClr val="accent2"/>
                </a:solidFill>
              </a:rPr>
              <a:t> et al., 2014) </a:t>
            </a:r>
          </a:p>
          <a:p>
            <a:pPr marL="0" indent="0">
              <a:buNone/>
            </a:pPr>
            <a:endParaRPr lang="en-AU" sz="2100" dirty="0"/>
          </a:p>
        </p:txBody>
      </p:sp>
    </p:spTree>
    <p:extLst>
      <p:ext uri="{BB962C8B-B14F-4D97-AF65-F5344CB8AC3E}">
        <p14:creationId xmlns:p14="http://schemas.microsoft.com/office/powerpoint/2010/main" val="19112975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Pilot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57112"/>
            <a:ext cx="8138864" cy="835784"/>
          </a:xfrm>
        </p:spPr>
        <p:txBody>
          <a:bodyPr>
            <a:normAutofit/>
          </a:bodyPr>
          <a:lstStyle/>
          <a:p>
            <a:r>
              <a:rPr lang="en-AU" sz="2400" dirty="0"/>
              <a:t>Two month pilot conducted with 64 refugees &amp; asylum seekers in Sydney in collaboration with: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395" y="3993922"/>
            <a:ext cx="5258544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AU" sz="2400" dirty="0">
                <a:solidFill>
                  <a:prstClr val="black"/>
                </a:solidFill>
              </a:rPr>
              <a:t>Attendance records                  support feasibility</a:t>
            </a:r>
            <a:endParaRPr lang="en-AU" sz="2200" dirty="0">
              <a:solidFill>
                <a:prstClr val="black"/>
              </a:solidFill>
            </a:endParaRPr>
          </a:p>
          <a:p>
            <a:pPr marL="320040" lvl="0" indent="-320040">
              <a:spcBef>
                <a:spcPts val="12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AU" sz="2400" dirty="0">
                <a:solidFill>
                  <a:prstClr val="black"/>
                </a:solidFill>
              </a:rPr>
              <a:t>Qualitative feedback</a:t>
            </a: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n-AU" sz="2200" dirty="0">
                <a:solidFill>
                  <a:prstClr val="black"/>
                </a:solidFill>
              </a:rPr>
              <a:t>Relaxation</a:t>
            </a: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n-AU" sz="2200" dirty="0">
                <a:solidFill>
                  <a:prstClr val="black"/>
                </a:solidFill>
              </a:rPr>
              <a:t>Improved mood</a:t>
            </a: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n-AU" sz="2200" dirty="0">
                <a:solidFill>
                  <a:prstClr val="black"/>
                </a:solidFill>
              </a:rPr>
              <a:t>Reduced pain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420" y="2469740"/>
            <a:ext cx="8298059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640080" lvl="1" indent="-274320">
              <a:spcAft>
                <a:spcPts val="300"/>
              </a:spcAft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n-AU" sz="2200" dirty="0">
                <a:solidFill>
                  <a:prstClr val="black"/>
                </a:solidFill>
              </a:rPr>
              <a:t>STARTTS</a:t>
            </a:r>
          </a:p>
          <a:p>
            <a:pPr marL="640080" lvl="1" indent="-274320">
              <a:spcAft>
                <a:spcPts val="300"/>
              </a:spcAft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n-AU" sz="2200" dirty="0" err="1">
                <a:solidFill>
                  <a:prstClr val="black"/>
                </a:solidFill>
              </a:rPr>
              <a:t>SydWest</a:t>
            </a:r>
            <a:r>
              <a:rPr lang="en-AU" sz="2200" dirty="0">
                <a:solidFill>
                  <a:prstClr val="black"/>
                </a:solidFill>
              </a:rPr>
              <a:t> Multicultural Services </a:t>
            </a:r>
          </a:p>
          <a:p>
            <a:pPr marL="640080" lvl="1" indent="-274320">
              <a:spcAft>
                <a:spcPts val="300"/>
              </a:spcAft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n-AU" sz="2200" dirty="0">
                <a:solidFill>
                  <a:prstClr val="black"/>
                </a:solidFill>
              </a:rPr>
              <a:t>Settlement Services International</a:t>
            </a:r>
          </a:p>
          <a:p>
            <a:pPr marL="640080" lvl="1" indent="-274320">
              <a:spcAft>
                <a:spcPts val="300"/>
              </a:spcAft>
              <a:buClr>
                <a:srgbClr val="94B6D2"/>
              </a:buClr>
              <a:buSzPct val="70000"/>
              <a:buFont typeface="Wingdings 2"/>
              <a:buChar char=""/>
            </a:pPr>
            <a:endParaRPr lang="en-AU" sz="2200" dirty="0">
              <a:solidFill>
                <a:prstClr val="black"/>
              </a:solidFill>
            </a:endParaRPr>
          </a:p>
          <a:p>
            <a:pPr marL="640080" lvl="1" indent="-274320">
              <a:spcAft>
                <a:spcPts val="300"/>
              </a:spcAft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n-AU" sz="2200" dirty="0">
                <a:solidFill>
                  <a:prstClr val="black"/>
                </a:solidFill>
              </a:rPr>
              <a:t>Asylum Seekers Centre</a:t>
            </a:r>
          </a:p>
          <a:p>
            <a:pPr marL="640080" lvl="1" indent="-274320">
              <a:spcAft>
                <a:spcPts val="300"/>
              </a:spcAft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n-AU" sz="2200" dirty="0">
                <a:solidFill>
                  <a:prstClr val="black"/>
                </a:solidFill>
              </a:rPr>
              <a:t>Villawood Immigration Detention Centre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823"/>
          <a:stretch/>
        </p:blipFill>
        <p:spPr>
          <a:xfrm>
            <a:off x="4067944" y="4745156"/>
            <a:ext cx="2689095" cy="6629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830" y="4735885"/>
            <a:ext cx="1910649" cy="6714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523" y="5715705"/>
            <a:ext cx="4595477" cy="642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969" y="3910906"/>
            <a:ext cx="5208279" cy="6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54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Program Description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72816"/>
            <a:ext cx="8138864" cy="4824536"/>
          </a:xfrm>
        </p:spPr>
        <p:txBody>
          <a:bodyPr>
            <a:normAutofit/>
          </a:bodyPr>
          <a:lstStyle/>
          <a:p>
            <a:r>
              <a:rPr lang="en-AU" sz="2400" dirty="0"/>
              <a:t>Weekly one hour yoga classes offered to groups of refugees </a:t>
            </a:r>
          </a:p>
          <a:p>
            <a:r>
              <a:rPr lang="en-AU" sz="2400" dirty="0"/>
              <a:t>Referrals come from STARTTS &amp; affiliated organisations </a:t>
            </a:r>
          </a:p>
          <a:p>
            <a:r>
              <a:rPr lang="en-AU" sz="2400" dirty="0"/>
              <a:t>Classes held in Western &amp; South Western Sydney</a:t>
            </a:r>
          </a:p>
          <a:p>
            <a:r>
              <a:rPr lang="en-AU" sz="2400" dirty="0"/>
              <a:t>Groups conducted by a qualified yoga instructor and STARTTS counsellors, assisted by an interpreter</a:t>
            </a:r>
          </a:p>
          <a:p>
            <a:r>
              <a:rPr lang="en-AU" sz="2400" dirty="0"/>
              <a:t>Classes consist of </a:t>
            </a:r>
          </a:p>
          <a:p>
            <a:pPr lvl="1"/>
            <a:r>
              <a:rPr lang="en-AU" sz="2200" dirty="0"/>
              <a:t>Breathing exercises</a:t>
            </a:r>
          </a:p>
          <a:p>
            <a:pPr lvl="1"/>
            <a:r>
              <a:rPr lang="en-AU" sz="2200" dirty="0"/>
              <a:t>Gentle yoga poses </a:t>
            </a:r>
          </a:p>
          <a:p>
            <a:pPr lvl="1"/>
            <a:r>
              <a:rPr lang="en-AU" sz="2200" dirty="0"/>
              <a:t>Guided relaxation </a:t>
            </a:r>
          </a:p>
          <a:p>
            <a:r>
              <a:rPr lang="en-AU" sz="2400" dirty="0"/>
              <a:t>Each class tailored to the needs                                               of the group </a:t>
            </a:r>
          </a:p>
          <a:p>
            <a:pPr lvl="1"/>
            <a:endParaRPr lang="en-AU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4077072"/>
            <a:ext cx="4105540" cy="263208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80424725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Yoga Groups (Adult)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119251"/>
              </p:ext>
            </p:extLst>
          </p:nvPr>
        </p:nvGraphicFramePr>
        <p:xfrm>
          <a:off x="107504" y="1340768"/>
          <a:ext cx="8931361" cy="430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7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4072">
                <a:tc>
                  <a:txBody>
                    <a:bodyPr/>
                    <a:lstStyle/>
                    <a:p>
                      <a:r>
                        <a:rPr lang="en-AU" sz="2400" dirty="0"/>
                        <a:t>Group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Age Group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Language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Ethnicity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954">
                <a:tc>
                  <a:txBody>
                    <a:bodyPr/>
                    <a:lstStyle/>
                    <a:p>
                      <a:r>
                        <a:rPr lang="en-AU" sz="2200" dirty="0"/>
                        <a:t>Blacktown</a:t>
                      </a:r>
                      <a:r>
                        <a:rPr lang="en-AU" sz="2200" baseline="0" dirty="0"/>
                        <a:t> </a:t>
                      </a:r>
                      <a:r>
                        <a:rPr lang="en-AU" sz="2200" baseline="0" dirty="0" err="1"/>
                        <a:t>SydWest</a:t>
                      </a:r>
                      <a:r>
                        <a:rPr lang="en-AU" sz="2200" baseline="0" dirty="0"/>
                        <a:t> Men</a:t>
                      </a:r>
                      <a:r>
                        <a:rPr lang="en-AU" sz="2200" b="1" baseline="30000" dirty="0"/>
                        <a:t>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Adult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Nepali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Bhutanese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954">
                <a:tc>
                  <a:txBody>
                    <a:bodyPr/>
                    <a:lstStyle/>
                    <a:p>
                      <a:r>
                        <a:rPr lang="en-AU" sz="2200" dirty="0"/>
                        <a:t>Blacktown </a:t>
                      </a:r>
                      <a:r>
                        <a:rPr lang="en-AU" sz="2200" dirty="0" err="1"/>
                        <a:t>SydWest</a:t>
                      </a:r>
                      <a:r>
                        <a:rPr lang="en-AU" sz="2200" dirty="0"/>
                        <a:t> Women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Adult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dirty="0"/>
                        <a:t>Nepali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Bhutanese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dirty="0"/>
                        <a:t>Carramar</a:t>
                      </a:r>
                      <a:r>
                        <a:rPr lang="en-AU" sz="2200" baseline="0" dirty="0"/>
                        <a:t> STARTTS</a:t>
                      </a:r>
                      <a:endParaRPr lang="en-AU" sz="2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Adult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Arabic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Chaldean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dirty="0"/>
                        <a:t>Liverpool </a:t>
                      </a:r>
                      <a:r>
                        <a:rPr lang="en-AU" sz="2200" dirty="0" err="1"/>
                        <a:t>Mandaean</a:t>
                      </a:r>
                      <a:r>
                        <a:rPr lang="en-AU" sz="2200" baseline="0" dirty="0"/>
                        <a:t> Centre</a:t>
                      </a:r>
                      <a:endParaRPr lang="en-AU" sz="2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Adult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Arabic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 err="1"/>
                        <a:t>Mandaean</a:t>
                      </a:r>
                      <a:endParaRPr lang="en-AU" sz="2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dirty="0"/>
                        <a:t>Liverpool Refugee Health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Adult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Arabic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 err="1"/>
                        <a:t>Mandaean</a:t>
                      </a:r>
                      <a:endParaRPr lang="en-AU" sz="2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954">
                <a:tc>
                  <a:txBody>
                    <a:bodyPr/>
                    <a:lstStyle/>
                    <a:p>
                      <a:r>
                        <a:rPr lang="en-AU" sz="2200" dirty="0"/>
                        <a:t>Mt Druitt Com.</a:t>
                      </a:r>
                      <a:r>
                        <a:rPr lang="en-AU" sz="2200" baseline="0" dirty="0"/>
                        <a:t> Health</a:t>
                      </a:r>
                      <a:r>
                        <a:rPr lang="en-AU" sz="2200" b="1" baseline="30000" dirty="0"/>
                        <a:t>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Adult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Arabic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Mixed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954">
                <a:tc>
                  <a:txBody>
                    <a:bodyPr/>
                    <a:lstStyle/>
                    <a:p>
                      <a:r>
                        <a:rPr lang="en-AU" sz="2200" dirty="0"/>
                        <a:t>Toongabbie Com. Centre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Adult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Tamil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Tamil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623731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* </a:t>
            </a:r>
            <a:r>
              <a:rPr lang="en-AU" dirty="0"/>
              <a:t>Shorter group: Data was only collected at two time-points</a:t>
            </a:r>
          </a:p>
        </p:txBody>
      </p:sp>
    </p:spTree>
    <p:extLst>
      <p:ext uri="{BB962C8B-B14F-4D97-AF65-F5344CB8AC3E}">
        <p14:creationId xmlns:p14="http://schemas.microsoft.com/office/powerpoint/2010/main" val="316908825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28600"/>
            <a:ext cx="6639272" cy="990600"/>
          </a:xfrm>
        </p:spPr>
        <p:txBody>
          <a:bodyPr/>
          <a:lstStyle/>
          <a:p>
            <a:r>
              <a:rPr lang="en-AU" dirty="0"/>
              <a:t>Aims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72816"/>
            <a:ext cx="8138864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400" b="1" dirty="0"/>
              <a:t>Program aims</a:t>
            </a:r>
          </a:p>
          <a:p>
            <a:r>
              <a:rPr lang="en-AU" sz="2400" dirty="0"/>
              <a:t>Inspire psychological calm through focus on breath</a:t>
            </a:r>
          </a:p>
          <a:p>
            <a:r>
              <a:rPr lang="en-AU" sz="2400" dirty="0"/>
              <a:t>Improve physical well-being, body awareness &amp; relaxation through movement</a:t>
            </a:r>
          </a:p>
          <a:p>
            <a:r>
              <a:rPr lang="en-AU" sz="2400" dirty="0"/>
              <a:t>Improve mind-body connection by providing a safe place for participants to explore themselves 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sz="2400" b="1" dirty="0"/>
              <a:t>Evaluation aims</a:t>
            </a:r>
          </a:p>
          <a:p>
            <a:pPr lvl="0"/>
            <a:r>
              <a:rPr lang="en-US" sz="2400" dirty="0"/>
              <a:t>Further assess feasibility &amp; acceptability for refugee participants </a:t>
            </a:r>
            <a:endParaRPr lang="en-AU" sz="2400" dirty="0"/>
          </a:p>
          <a:p>
            <a:pPr lvl="0"/>
            <a:r>
              <a:rPr lang="en-US" sz="2400" dirty="0"/>
              <a:t>Identify any physiological, psychological or interpersonal benefits participants</a:t>
            </a:r>
            <a:endParaRPr lang="en-AU" sz="2400" dirty="0"/>
          </a:p>
          <a:p>
            <a:r>
              <a:rPr lang="en-US" sz="2400" dirty="0"/>
              <a:t>Explore counsellor &amp; participant attitudes &amp; opinions</a:t>
            </a:r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23"/>
            <a:ext cx="1355314" cy="150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10993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11567</TotalTime>
  <Words>2669</Words>
  <Application>Microsoft Macintosh PowerPoint</Application>
  <PresentationFormat>On-screen Show (4:3)</PresentationFormat>
  <Paragraphs>298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Tw Cen MT</vt:lpstr>
      <vt:lpstr>Wingdings</vt:lpstr>
      <vt:lpstr>Wingdings 2</vt:lpstr>
      <vt:lpstr>Median</vt:lpstr>
      <vt:lpstr>PowerPoint Presentation</vt:lpstr>
      <vt:lpstr>Refugee Yoga Project </vt:lpstr>
      <vt:lpstr>Background </vt:lpstr>
      <vt:lpstr>Previous Research (1) </vt:lpstr>
      <vt:lpstr>Previous Research (2)</vt:lpstr>
      <vt:lpstr>Pilot Program </vt:lpstr>
      <vt:lpstr>Program Description </vt:lpstr>
      <vt:lpstr>Yoga Groups (Adult)</vt:lpstr>
      <vt:lpstr>Aims </vt:lpstr>
      <vt:lpstr>Measures (1)</vt:lpstr>
      <vt:lpstr>Measures (2)</vt:lpstr>
      <vt:lpstr>Data Collection Schedule (Feb-Oct 2016) </vt:lpstr>
      <vt:lpstr>Participants </vt:lpstr>
      <vt:lpstr>Percent attendance of those enrolled</vt:lpstr>
      <vt:lpstr>Average Weekly Satisfaction Ratings </vt:lpstr>
      <vt:lpstr>PTSD Symptoms</vt:lpstr>
      <vt:lpstr>Depression</vt:lpstr>
      <vt:lpstr>Physiological Measures</vt:lpstr>
      <vt:lpstr>Qualitative Findings: Perceived Benefits </vt:lpstr>
      <vt:lpstr>Conclusions</vt:lpstr>
      <vt:lpstr>Lessons Learned &amp; Future Plans</vt:lpstr>
      <vt:lpstr>Vasudhara Foundation  </vt:lpstr>
      <vt:lpstr>References (1)</vt:lpstr>
      <vt:lpstr>References (2)</vt:lpstr>
      <vt:lpstr>References (3)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Referring to startts</dc:title>
  <dc:creator>leemom</dc:creator>
  <cp:lastModifiedBy>Danielle Begg</cp:lastModifiedBy>
  <cp:revision>746</cp:revision>
  <cp:lastPrinted>2017-03-24T03:57:22Z</cp:lastPrinted>
  <dcterms:created xsi:type="dcterms:W3CDTF">2014-03-27T03:30:25Z</dcterms:created>
  <dcterms:modified xsi:type="dcterms:W3CDTF">2020-07-31T04:32:24Z</dcterms:modified>
</cp:coreProperties>
</file>